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280" y="-25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43995-CAAB-461E-BADC-71051A2E04B7}" type="datetimeFigureOut">
              <a:rPr lang="en-GB" smtClean="0"/>
              <a:t>19/09/2023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FE5F3-6518-4CF3-9AC3-33EEF2E633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8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FE5F3-6518-4CF3-9AC3-33EEF2E6331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36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6364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364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364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364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777452" y="5858011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317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3733097" y="5978692"/>
            <a:ext cx="88900" cy="105410"/>
          </a:xfrm>
          <a:custGeom>
            <a:avLst/>
            <a:gdLst/>
            <a:ahLst/>
            <a:cxnLst/>
            <a:rect l="l" t="t" r="r" b="b"/>
            <a:pathLst>
              <a:path w="88900" h="105410">
                <a:moveTo>
                  <a:pt x="88709" y="0"/>
                </a:moveTo>
                <a:lnTo>
                  <a:pt x="44348" y="18846"/>
                </a:lnTo>
                <a:lnTo>
                  <a:pt x="0" y="0"/>
                </a:lnTo>
                <a:lnTo>
                  <a:pt x="44348" y="105143"/>
                </a:lnTo>
                <a:lnTo>
                  <a:pt x="8870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2927057" y="5644478"/>
            <a:ext cx="1694180" cy="290195"/>
          </a:xfrm>
          <a:custGeom>
            <a:avLst/>
            <a:gdLst/>
            <a:ahLst/>
            <a:cxnLst/>
            <a:rect l="l" t="t" r="r" b="b"/>
            <a:pathLst>
              <a:path w="1694179" h="290195">
                <a:moveTo>
                  <a:pt x="1661261" y="0"/>
                </a:moveTo>
                <a:lnTo>
                  <a:pt x="32359" y="0"/>
                </a:lnTo>
                <a:lnTo>
                  <a:pt x="19764" y="2543"/>
                </a:lnTo>
                <a:lnTo>
                  <a:pt x="9478" y="9480"/>
                </a:lnTo>
                <a:lnTo>
                  <a:pt x="2543" y="19770"/>
                </a:lnTo>
                <a:lnTo>
                  <a:pt x="0" y="32372"/>
                </a:lnTo>
                <a:lnTo>
                  <a:pt x="0" y="257695"/>
                </a:lnTo>
                <a:lnTo>
                  <a:pt x="2543" y="270297"/>
                </a:lnTo>
                <a:lnTo>
                  <a:pt x="9478" y="280587"/>
                </a:lnTo>
                <a:lnTo>
                  <a:pt x="19764" y="287524"/>
                </a:lnTo>
                <a:lnTo>
                  <a:pt x="32359" y="290067"/>
                </a:lnTo>
                <a:lnTo>
                  <a:pt x="1661261" y="290067"/>
                </a:lnTo>
                <a:lnTo>
                  <a:pt x="1673863" y="287524"/>
                </a:lnTo>
                <a:lnTo>
                  <a:pt x="1684153" y="280587"/>
                </a:lnTo>
                <a:lnTo>
                  <a:pt x="1691090" y="270297"/>
                </a:lnTo>
                <a:lnTo>
                  <a:pt x="1693633" y="257695"/>
                </a:lnTo>
                <a:lnTo>
                  <a:pt x="1693633" y="32372"/>
                </a:lnTo>
                <a:lnTo>
                  <a:pt x="1691090" y="19770"/>
                </a:lnTo>
                <a:lnTo>
                  <a:pt x="1684153" y="9480"/>
                </a:lnTo>
                <a:lnTo>
                  <a:pt x="1673863" y="2543"/>
                </a:lnTo>
                <a:lnTo>
                  <a:pt x="1661261" y="0"/>
                </a:lnTo>
                <a:close/>
              </a:path>
            </a:pathLst>
          </a:custGeom>
          <a:solidFill>
            <a:srgbClr val="0094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g object 19"/>
          <p:cNvSpPr/>
          <p:nvPr/>
        </p:nvSpPr>
        <p:spPr>
          <a:xfrm>
            <a:off x="1522133" y="7977956"/>
            <a:ext cx="275590" cy="588645"/>
          </a:xfrm>
          <a:custGeom>
            <a:avLst/>
            <a:gdLst/>
            <a:ahLst/>
            <a:cxnLst/>
            <a:rect l="l" t="t" r="r" b="b"/>
            <a:pathLst>
              <a:path w="275589" h="588645">
                <a:moveTo>
                  <a:pt x="275551" y="0"/>
                </a:moveTo>
                <a:lnTo>
                  <a:pt x="275551" y="588302"/>
                </a:lnTo>
                <a:lnTo>
                  <a:pt x="0" y="588302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g object 20"/>
          <p:cNvSpPr/>
          <p:nvPr/>
        </p:nvSpPr>
        <p:spPr>
          <a:xfrm>
            <a:off x="1437566" y="8517561"/>
            <a:ext cx="119380" cy="97790"/>
          </a:xfrm>
          <a:custGeom>
            <a:avLst/>
            <a:gdLst/>
            <a:ahLst/>
            <a:cxnLst/>
            <a:rect l="l" t="t" r="r" b="b"/>
            <a:pathLst>
              <a:path w="119380" h="97790">
                <a:moveTo>
                  <a:pt x="119164" y="0"/>
                </a:moveTo>
                <a:lnTo>
                  <a:pt x="0" y="48691"/>
                </a:lnTo>
                <a:lnTo>
                  <a:pt x="119164" y="97370"/>
                </a:lnTo>
                <a:lnTo>
                  <a:pt x="90893" y="48691"/>
                </a:lnTo>
                <a:lnTo>
                  <a:pt x="119164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g object 21"/>
          <p:cNvSpPr/>
          <p:nvPr/>
        </p:nvSpPr>
        <p:spPr>
          <a:xfrm>
            <a:off x="5541328" y="7279556"/>
            <a:ext cx="1637664" cy="1225550"/>
          </a:xfrm>
          <a:custGeom>
            <a:avLst/>
            <a:gdLst/>
            <a:ahLst/>
            <a:cxnLst/>
            <a:rect l="l" t="t" r="r" b="b"/>
            <a:pathLst>
              <a:path w="1637665" h="1225550">
                <a:moveTo>
                  <a:pt x="1569618" y="0"/>
                </a:moveTo>
                <a:lnTo>
                  <a:pt x="67729" y="0"/>
                </a:lnTo>
                <a:lnTo>
                  <a:pt x="41362" y="5356"/>
                </a:lnTo>
                <a:lnTo>
                  <a:pt x="19834" y="19964"/>
                </a:lnTo>
                <a:lnTo>
                  <a:pt x="5321" y="41630"/>
                </a:lnTo>
                <a:lnTo>
                  <a:pt x="0" y="68160"/>
                </a:lnTo>
                <a:lnTo>
                  <a:pt x="0" y="1157262"/>
                </a:lnTo>
                <a:lnTo>
                  <a:pt x="5321" y="1183790"/>
                </a:lnTo>
                <a:lnTo>
                  <a:pt x="19834" y="1205452"/>
                </a:lnTo>
                <a:lnTo>
                  <a:pt x="41362" y="1220055"/>
                </a:lnTo>
                <a:lnTo>
                  <a:pt x="67729" y="1225410"/>
                </a:lnTo>
                <a:lnTo>
                  <a:pt x="1569618" y="1225410"/>
                </a:lnTo>
                <a:lnTo>
                  <a:pt x="1595979" y="1220055"/>
                </a:lnTo>
                <a:lnTo>
                  <a:pt x="1617508" y="1205452"/>
                </a:lnTo>
                <a:lnTo>
                  <a:pt x="1632024" y="1183790"/>
                </a:lnTo>
                <a:lnTo>
                  <a:pt x="1637347" y="1157262"/>
                </a:lnTo>
                <a:lnTo>
                  <a:pt x="1637347" y="68160"/>
                </a:lnTo>
                <a:lnTo>
                  <a:pt x="1632024" y="41630"/>
                </a:lnTo>
                <a:lnTo>
                  <a:pt x="1617508" y="19964"/>
                </a:lnTo>
                <a:lnTo>
                  <a:pt x="1595979" y="5356"/>
                </a:lnTo>
                <a:lnTo>
                  <a:pt x="1569618" y="0"/>
                </a:lnTo>
                <a:close/>
              </a:path>
            </a:pathLst>
          </a:custGeom>
          <a:solidFill>
            <a:srgbClr val="0073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g object 22"/>
          <p:cNvSpPr/>
          <p:nvPr/>
        </p:nvSpPr>
        <p:spPr>
          <a:xfrm>
            <a:off x="994775" y="6788181"/>
            <a:ext cx="1647189" cy="1316990"/>
          </a:xfrm>
          <a:custGeom>
            <a:avLst/>
            <a:gdLst/>
            <a:ahLst/>
            <a:cxnLst/>
            <a:rect l="l" t="t" r="r" b="b"/>
            <a:pathLst>
              <a:path w="1647189" h="1316990">
                <a:moveTo>
                  <a:pt x="1589252" y="0"/>
                </a:moveTo>
                <a:lnTo>
                  <a:pt x="57683" y="0"/>
                </a:lnTo>
                <a:lnTo>
                  <a:pt x="35227" y="4150"/>
                </a:lnTo>
                <a:lnTo>
                  <a:pt x="16892" y="15471"/>
                </a:lnTo>
                <a:lnTo>
                  <a:pt x="4532" y="32264"/>
                </a:lnTo>
                <a:lnTo>
                  <a:pt x="0" y="52832"/>
                </a:lnTo>
                <a:lnTo>
                  <a:pt x="0" y="1263624"/>
                </a:lnTo>
                <a:lnTo>
                  <a:pt x="4532" y="1284186"/>
                </a:lnTo>
                <a:lnTo>
                  <a:pt x="16892" y="1300980"/>
                </a:lnTo>
                <a:lnTo>
                  <a:pt x="35227" y="1312303"/>
                </a:lnTo>
                <a:lnTo>
                  <a:pt x="57683" y="1316456"/>
                </a:lnTo>
                <a:lnTo>
                  <a:pt x="1589252" y="1316456"/>
                </a:lnTo>
                <a:lnTo>
                  <a:pt x="1611708" y="1312303"/>
                </a:lnTo>
                <a:lnTo>
                  <a:pt x="1630043" y="1300980"/>
                </a:lnTo>
                <a:lnTo>
                  <a:pt x="1642403" y="1284186"/>
                </a:lnTo>
                <a:lnTo>
                  <a:pt x="1646936" y="1263624"/>
                </a:lnTo>
                <a:lnTo>
                  <a:pt x="1646936" y="52832"/>
                </a:lnTo>
                <a:lnTo>
                  <a:pt x="1642403" y="32264"/>
                </a:lnTo>
                <a:lnTo>
                  <a:pt x="1630043" y="15471"/>
                </a:lnTo>
                <a:lnTo>
                  <a:pt x="1611708" y="4150"/>
                </a:lnTo>
                <a:lnTo>
                  <a:pt x="1589252" y="0"/>
                </a:lnTo>
                <a:close/>
              </a:path>
            </a:pathLst>
          </a:custGeom>
          <a:solidFill>
            <a:srgbClr val="0073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g object 23"/>
          <p:cNvSpPr/>
          <p:nvPr/>
        </p:nvSpPr>
        <p:spPr>
          <a:xfrm>
            <a:off x="779452" y="5348558"/>
            <a:ext cx="1567180" cy="842010"/>
          </a:xfrm>
          <a:custGeom>
            <a:avLst/>
            <a:gdLst/>
            <a:ahLst/>
            <a:cxnLst/>
            <a:rect l="l" t="t" r="r" b="b"/>
            <a:pathLst>
              <a:path w="1567180" h="842010">
                <a:moveTo>
                  <a:pt x="1532089" y="0"/>
                </a:moveTo>
                <a:lnTo>
                  <a:pt x="34950" y="0"/>
                </a:lnTo>
                <a:lnTo>
                  <a:pt x="21345" y="2746"/>
                </a:lnTo>
                <a:lnTo>
                  <a:pt x="10236" y="10234"/>
                </a:lnTo>
                <a:lnTo>
                  <a:pt x="2746" y="21340"/>
                </a:lnTo>
                <a:lnTo>
                  <a:pt x="0" y="34937"/>
                </a:lnTo>
                <a:lnTo>
                  <a:pt x="0" y="806881"/>
                </a:lnTo>
                <a:lnTo>
                  <a:pt x="2746" y="820486"/>
                </a:lnTo>
                <a:lnTo>
                  <a:pt x="10236" y="831596"/>
                </a:lnTo>
                <a:lnTo>
                  <a:pt x="21345" y="839085"/>
                </a:lnTo>
                <a:lnTo>
                  <a:pt x="34950" y="841832"/>
                </a:lnTo>
                <a:lnTo>
                  <a:pt x="1532089" y="841832"/>
                </a:lnTo>
                <a:lnTo>
                  <a:pt x="1545694" y="839085"/>
                </a:lnTo>
                <a:lnTo>
                  <a:pt x="1556804" y="831596"/>
                </a:lnTo>
                <a:lnTo>
                  <a:pt x="1564293" y="820486"/>
                </a:lnTo>
                <a:lnTo>
                  <a:pt x="1567040" y="806881"/>
                </a:lnTo>
                <a:lnTo>
                  <a:pt x="1567040" y="34937"/>
                </a:lnTo>
                <a:lnTo>
                  <a:pt x="1564293" y="21340"/>
                </a:lnTo>
                <a:lnTo>
                  <a:pt x="1556804" y="10234"/>
                </a:lnTo>
                <a:lnTo>
                  <a:pt x="1545694" y="2746"/>
                </a:lnTo>
                <a:lnTo>
                  <a:pt x="1532089" y="0"/>
                </a:lnTo>
                <a:close/>
              </a:path>
            </a:pathLst>
          </a:custGeom>
          <a:solidFill>
            <a:srgbClr val="DB292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bg object 24"/>
          <p:cNvSpPr/>
          <p:nvPr/>
        </p:nvSpPr>
        <p:spPr>
          <a:xfrm>
            <a:off x="873158" y="6623769"/>
            <a:ext cx="2893060" cy="2063114"/>
          </a:xfrm>
          <a:custGeom>
            <a:avLst/>
            <a:gdLst/>
            <a:ahLst/>
            <a:cxnLst/>
            <a:rect l="l" t="t" r="r" b="b"/>
            <a:pathLst>
              <a:path w="2893060" h="2063115">
                <a:moveTo>
                  <a:pt x="0" y="2062746"/>
                </a:moveTo>
                <a:lnTo>
                  <a:pt x="0" y="0"/>
                </a:lnTo>
                <a:lnTo>
                  <a:pt x="2892679" y="0"/>
                </a:lnTo>
                <a:lnTo>
                  <a:pt x="2892679" y="72313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bg object 25"/>
          <p:cNvSpPr/>
          <p:nvPr/>
        </p:nvSpPr>
        <p:spPr>
          <a:xfrm>
            <a:off x="3717149" y="6661482"/>
            <a:ext cx="97790" cy="119380"/>
          </a:xfrm>
          <a:custGeom>
            <a:avLst/>
            <a:gdLst/>
            <a:ahLst/>
            <a:cxnLst/>
            <a:rect l="l" t="t" r="r" b="b"/>
            <a:pathLst>
              <a:path w="97789" h="119379">
                <a:moveTo>
                  <a:pt x="97370" y="0"/>
                </a:moveTo>
                <a:lnTo>
                  <a:pt x="48691" y="28270"/>
                </a:lnTo>
                <a:lnTo>
                  <a:pt x="0" y="0"/>
                </a:lnTo>
                <a:lnTo>
                  <a:pt x="48691" y="119164"/>
                </a:lnTo>
                <a:lnTo>
                  <a:pt x="97370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bg object 26"/>
          <p:cNvSpPr/>
          <p:nvPr/>
        </p:nvSpPr>
        <p:spPr>
          <a:xfrm>
            <a:off x="3771600" y="3661554"/>
            <a:ext cx="0" cy="157480"/>
          </a:xfrm>
          <a:custGeom>
            <a:avLst/>
            <a:gdLst/>
            <a:ahLst/>
            <a:cxnLst/>
            <a:rect l="l" t="t" r="r" b="b"/>
            <a:pathLst>
              <a:path h="157479">
                <a:moveTo>
                  <a:pt x="0" y="0"/>
                </a:moveTo>
                <a:lnTo>
                  <a:pt x="0" y="157429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bg object 27"/>
          <p:cNvSpPr/>
          <p:nvPr/>
        </p:nvSpPr>
        <p:spPr>
          <a:xfrm>
            <a:off x="3727245" y="3785344"/>
            <a:ext cx="88900" cy="105410"/>
          </a:xfrm>
          <a:custGeom>
            <a:avLst/>
            <a:gdLst/>
            <a:ahLst/>
            <a:cxnLst/>
            <a:rect l="l" t="t" r="r" b="b"/>
            <a:pathLst>
              <a:path w="88900" h="105410">
                <a:moveTo>
                  <a:pt x="88709" y="0"/>
                </a:moveTo>
                <a:lnTo>
                  <a:pt x="44348" y="18846"/>
                </a:lnTo>
                <a:lnTo>
                  <a:pt x="0" y="0"/>
                </a:lnTo>
                <a:lnTo>
                  <a:pt x="44348" y="105143"/>
                </a:lnTo>
                <a:lnTo>
                  <a:pt x="8870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bg object 28"/>
          <p:cNvSpPr/>
          <p:nvPr/>
        </p:nvSpPr>
        <p:spPr>
          <a:xfrm>
            <a:off x="758342" y="2779724"/>
            <a:ext cx="6420485" cy="987425"/>
          </a:xfrm>
          <a:custGeom>
            <a:avLst/>
            <a:gdLst/>
            <a:ahLst/>
            <a:cxnLst/>
            <a:rect l="l" t="t" r="r" b="b"/>
            <a:pathLst>
              <a:path w="6420484" h="987425">
                <a:moveTo>
                  <a:pt x="6381064" y="0"/>
                </a:moveTo>
                <a:lnTo>
                  <a:pt x="39268" y="0"/>
                </a:lnTo>
                <a:lnTo>
                  <a:pt x="23981" y="3009"/>
                </a:lnTo>
                <a:lnTo>
                  <a:pt x="11499" y="11214"/>
                </a:lnTo>
                <a:lnTo>
                  <a:pt x="3085" y="23381"/>
                </a:lnTo>
                <a:lnTo>
                  <a:pt x="0" y="38277"/>
                </a:lnTo>
                <a:lnTo>
                  <a:pt x="0" y="948944"/>
                </a:lnTo>
                <a:lnTo>
                  <a:pt x="3085" y="963840"/>
                </a:lnTo>
                <a:lnTo>
                  <a:pt x="11499" y="976007"/>
                </a:lnTo>
                <a:lnTo>
                  <a:pt x="23981" y="984212"/>
                </a:lnTo>
                <a:lnTo>
                  <a:pt x="39268" y="987221"/>
                </a:lnTo>
                <a:lnTo>
                  <a:pt x="6381064" y="987221"/>
                </a:lnTo>
                <a:lnTo>
                  <a:pt x="6396351" y="984212"/>
                </a:lnTo>
                <a:lnTo>
                  <a:pt x="6408832" y="976007"/>
                </a:lnTo>
                <a:lnTo>
                  <a:pt x="6417247" y="963840"/>
                </a:lnTo>
                <a:lnTo>
                  <a:pt x="6420332" y="948944"/>
                </a:lnTo>
                <a:lnTo>
                  <a:pt x="6420332" y="38277"/>
                </a:lnTo>
                <a:lnTo>
                  <a:pt x="6417247" y="23381"/>
                </a:lnTo>
                <a:lnTo>
                  <a:pt x="6408832" y="11214"/>
                </a:lnTo>
                <a:lnTo>
                  <a:pt x="6396351" y="3009"/>
                </a:lnTo>
                <a:lnTo>
                  <a:pt x="6381064" y="0"/>
                </a:lnTo>
                <a:close/>
              </a:path>
            </a:pathLst>
          </a:custGeom>
          <a:solidFill>
            <a:srgbClr val="0094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bg object 29"/>
          <p:cNvSpPr/>
          <p:nvPr/>
        </p:nvSpPr>
        <p:spPr>
          <a:xfrm>
            <a:off x="4560742" y="6553257"/>
            <a:ext cx="1594485" cy="406400"/>
          </a:xfrm>
          <a:custGeom>
            <a:avLst/>
            <a:gdLst/>
            <a:ahLst/>
            <a:cxnLst/>
            <a:rect l="l" t="t" r="r" b="b"/>
            <a:pathLst>
              <a:path w="1594485" h="406400">
                <a:moveTo>
                  <a:pt x="1594459" y="0"/>
                </a:moveTo>
                <a:lnTo>
                  <a:pt x="611898" y="0"/>
                </a:lnTo>
                <a:lnTo>
                  <a:pt x="611898" y="406006"/>
                </a:lnTo>
                <a:lnTo>
                  <a:pt x="0" y="406006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bg object 30"/>
          <p:cNvSpPr/>
          <p:nvPr/>
        </p:nvSpPr>
        <p:spPr>
          <a:xfrm>
            <a:off x="4476166" y="6508902"/>
            <a:ext cx="1750695" cy="499109"/>
          </a:xfrm>
          <a:custGeom>
            <a:avLst/>
            <a:gdLst/>
            <a:ahLst/>
            <a:cxnLst/>
            <a:rect l="l" t="t" r="r" b="b"/>
            <a:pathLst>
              <a:path w="1750695" h="499109">
                <a:moveTo>
                  <a:pt x="119164" y="401675"/>
                </a:moveTo>
                <a:lnTo>
                  <a:pt x="0" y="450367"/>
                </a:lnTo>
                <a:lnTo>
                  <a:pt x="119164" y="499046"/>
                </a:lnTo>
                <a:lnTo>
                  <a:pt x="90893" y="450367"/>
                </a:lnTo>
                <a:lnTo>
                  <a:pt x="119164" y="401675"/>
                </a:lnTo>
                <a:close/>
              </a:path>
              <a:path w="1750695" h="499109">
                <a:moveTo>
                  <a:pt x="1750529" y="44348"/>
                </a:moveTo>
                <a:lnTo>
                  <a:pt x="1645386" y="0"/>
                </a:lnTo>
                <a:lnTo>
                  <a:pt x="1664233" y="44348"/>
                </a:lnTo>
                <a:lnTo>
                  <a:pt x="1645386" y="88709"/>
                </a:lnTo>
                <a:lnTo>
                  <a:pt x="1750529" y="44348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31" name="bg object 3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311334" y="5672615"/>
            <a:ext cx="97370" cy="304145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4532792" y="5560429"/>
            <a:ext cx="924560" cy="675005"/>
          </a:xfrm>
          <a:custGeom>
            <a:avLst/>
            <a:gdLst/>
            <a:ahLst/>
            <a:cxnLst/>
            <a:rect l="l" t="t" r="r" b="b"/>
            <a:pathLst>
              <a:path w="924560" h="675004">
                <a:moveTo>
                  <a:pt x="0" y="674573"/>
                </a:moveTo>
                <a:lnTo>
                  <a:pt x="437616" y="674573"/>
                </a:lnTo>
                <a:lnTo>
                  <a:pt x="437616" y="0"/>
                </a:lnTo>
                <a:lnTo>
                  <a:pt x="923963" y="0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bg object 33"/>
          <p:cNvSpPr/>
          <p:nvPr/>
        </p:nvSpPr>
        <p:spPr>
          <a:xfrm>
            <a:off x="5422163" y="5511749"/>
            <a:ext cx="119380" cy="97790"/>
          </a:xfrm>
          <a:custGeom>
            <a:avLst/>
            <a:gdLst/>
            <a:ahLst/>
            <a:cxnLst/>
            <a:rect l="l" t="t" r="r" b="b"/>
            <a:pathLst>
              <a:path w="119379" h="97789">
                <a:moveTo>
                  <a:pt x="0" y="0"/>
                </a:moveTo>
                <a:lnTo>
                  <a:pt x="28270" y="48679"/>
                </a:lnTo>
                <a:lnTo>
                  <a:pt x="0" y="97370"/>
                </a:lnTo>
                <a:lnTo>
                  <a:pt x="119164" y="48679"/>
                </a:lnTo>
                <a:lnTo>
                  <a:pt x="0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bg object 34"/>
          <p:cNvSpPr/>
          <p:nvPr/>
        </p:nvSpPr>
        <p:spPr>
          <a:xfrm>
            <a:off x="2605107" y="5240831"/>
            <a:ext cx="388620" cy="0"/>
          </a:xfrm>
          <a:custGeom>
            <a:avLst/>
            <a:gdLst/>
            <a:ahLst/>
            <a:cxnLst/>
            <a:rect l="l" t="t" r="r" b="b"/>
            <a:pathLst>
              <a:path w="388619">
                <a:moveTo>
                  <a:pt x="0" y="0"/>
                </a:moveTo>
                <a:lnTo>
                  <a:pt x="388378" y="0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bg object 35"/>
          <p:cNvSpPr/>
          <p:nvPr/>
        </p:nvSpPr>
        <p:spPr>
          <a:xfrm>
            <a:off x="3777452" y="5410634"/>
            <a:ext cx="0" cy="154940"/>
          </a:xfrm>
          <a:custGeom>
            <a:avLst/>
            <a:gdLst/>
            <a:ahLst/>
            <a:cxnLst/>
            <a:rect l="l" t="t" r="r" b="b"/>
            <a:pathLst>
              <a:path h="154939">
                <a:moveTo>
                  <a:pt x="0" y="0"/>
                </a:moveTo>
                <a:lnTo>
                  <a:pt x="0" y="154317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bg object 36"/>
          <p:cNvSpPr/>
          <p:nvPr/>
        </p:nvSpPr>
        <p:spPr>
          <a:xfrm>
            <a:off x="3733097" y="5531316"/>
            <a:ext cx="88900" cy="105410"/>
          </a:xfrm>
          <a:custGeom>
            <a:avLst/>
            <a:gdLst/>
            <a:ahLst/>
            <a:cxnLst/>
            <a:rect l="l" t="t" r="r" b="b"/>
            <a:pathLst>
              <a:path w="88900" h="105410">
                <a:moveTo>
                  <a:pt x="88709" y="0"/>
                </a:moveTo>
                <a:lnTo>
                  <a:pt x="44348" y="18846"/>
                </a:lnTo>
                <a:lnTo>
                  <a:pt x="0" y="0"/>
                </a:lnTo>
                <a:lnTo>
                  <a:pt x="44348" y="105143"/>
                </a:lnTo>
                <a:lnTo>
                  <a:pt x="8870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bg object 37"/>
          <p:cNvSpPr/>
          <p:nvPr/>
        </p:nvSpPr>
        <p:spPr>
          <a:xfrm>
            <a:off x="5541327" y="8759864"/>
            <a:ext cx="1647825" cy="1631314"/>
          </a:xfrm>
          <a:custGeom>
            <a:avLst/>
            <a:gdLst/>
            <a:ahLst/>
            <a:cxnLst/>
            <a:rect l="l" t="t" r="r" b="b"/>
            <a:pathLst>
              <a:path w="1647825" h="1631315">
                <a:moveTo>
                  <a:pt x="1600161" y="0"/>
                </a:moveTo>
                <a:lnTo>
                  <a:pt x="47574" y="0"/>
                </a:lnTo>
                <a:lnTo>
                  <a:pt x="29055" y="3738"/>
                </a:lnTo>
                <a:lnTo>
                  <a:pt x="13933" y="13933"/>
                </a:lnTo>
                <a:lnTo>
                  <a:pt x="3738" y="29055"/>
                </a:lnTo>
                <a:lnTo>
                  <a:pt x="0" y="47574"/>
                </a:lnTo>
                <a:lnTo>
                  <a:pt x="0" y="1583296"/>
                </a:lnTo>
                <a:lnTo>
                  <a:pt x="3738" y="1601815"/>
                </a:lnTo>
                <a:lnTo>
                  <a:pt x="13933" y="1616937"/>
                </a:lnTo>
                <a:lnTo>
                  <a:pt x="29055" y="1627132"/>
                </a:lnTo>
                <a:lnTo>
                  <a:pt x="47574" y="1630870"/>
                </a:lnTo>
                <a:lnTo>
                  <a:pt x="1600161" y="1630870"/>
                </a:lnTo>
                <a:lnTo>
                  <a:pt x="1618680" y="1627132"/>
                </a:lnTo>
                <a:lnTo>
                  <a:pt x="1633802" y="1616937"/>
                </a:lnTo>
                <a:lnTo>
                  <a:pt x="1643997" y="1601815"/>
                </a:lnTo>
                <a:lnTo>
                  <a:pt x="1647736" y="1583296"/>
                </a:lnTo>
                <a:lnTo>
                  <a:pt x="1647736" y="47574"/>
                </a:lnTo>
                <a:lnTo>
                  <a:pt x="1643997" y="29055"/>
                </a:lnTo>
                <a:lnTo>
                  <a:pt x="1633802" y="13933"/>
                </a:lnTo>
                <a:lnTo>
                  <a:pt x="1618680" y="3738"/>
                </a:lnTo>
                <a:lnTo>
                  <a:pt x="1600161" y="0"/>
                </a:lnTo>
                <a:close/>
              </a:path>
            </a:pathLst>
          </a:custGeom>
          <a:solidFill>
            <a:srgbClr val="FFCE0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bg object 38"/>
          <p:cNvSpPr/>
          <p:nvPr/>
        </p:nvSpPr>
        <p:spPr>
          <a:xfrm>
            <a:off x="779447" y="9103914"/>
            <a:ext cx="1617980" cy="1287145"/>
          </a:xfrm>
          <a:custGeom>
            <a:avLst/>
            <a:gdLst/>
            <a:ahLst/>
            <a:cxnLst/>
            <a:rect l="l" t="t" r="r" b="b"/>
            <a:pathLst>
              <a:path w="1617980" h="1287145">
                <a:moveTo>
                  <a:pt x="1580197" y="0"/>
                </a:moveTo>
                <a:lnTo>
                  <a:pt x="37274" y="0"/>
                </a:lnTo>
                <a:lnTo>
                  <a:pt x="22765" y="2920"/>
                </a:lnTo>
                <a:lnTo>
                  <a:pt x="10917" y="10885"/>
                </a:lnTo>
                <a:lnTo>
                  <a:pt x="2929" y="22701"/>
                </a:lnTo>
                <a:lnTo>
                  <a:pt x="0" y="37172"/>
                </a:lnTo>
                <a:lnTo>
                  <a:pt x="0" y="1249654"/>
                </a:lnTo>
                <a:lnTo>
                  <a:pt x="2929" y="1264121"/>
                </a:lnTo>
                <a:lnTo>
                  <a:pt x="10917" y="1275937"/>
                </a:lnTo>
                <a:lnTo>
                  <a:pt x="22765" y="1283905"/>
                </a:lnTo>
                <a:lnTo>
                  <a:pt x="37274" y="1286827"/>
                </a:lnTo>
                <a:lnTo>
                  <a:pt x="1580197" y="1286827"/>
                </a:lnTo>
                <a:lnTo>
                  <a:pt x="1594706" y="1283905"/>
                </a:lnTo>
                <a:lnTo>
                  <a:pt x="1606554" y="1275937"/>
                </a:lnTo>
                <a:lnTo>
                  <a:pt x="1614542" y="1264121"/>
                </a:lnTo>
                <a:lnTo>
                  <a:pt x="1617472" y="1249654"/>
                </a:lnTo>
                <a:lnTo>
                  <a:pt x="1617472" y="37172"/>
                </a:lnTo>
                <a:lnTo>
                  <a:pt x="1614542" y="22701"/>
                </a:lnTo>
                <a:lnTo>
                  <a:pt x="1606554" y="10885"/>
                </a:lnTo>
                <a:lnTo>
                  <a:pt x="1594706" y="2920"/>
                </a:lnTo>
                <a:lnTo>
                  <a:pt x="1580197" y="0"/>
                </a:lnTo>
                <a:close/>
              </a:path>
            </a:pathLst>
          </a:custGeom>
          <a:solidFill>
            <a:srgbClr val="FFCE0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bg object 39"/>
          <p:cNvSpPr/>
          <p:nvPr/>
        </p:nvSpPr>
        <p:spPr>
          <a:xfrm>
            <a:off x="5541324" y="5976761"/>
            <a:ext cx="1637664" cy="1153160"/>
          </a:xfrm>
          <a:custGeom>
            <a:avLst/>
            <a:gdLst/>
            <a:ahLst/>
            <a:cxnLst/>
            <a:rect l="l" t="t" r="r" b="b"/>
            <a:pathLst>
              <a:path w="1637665" h="1153159">
                <a:moveTo>
                  <a:pt x="1579879" y="0"/>
                </a:moveTo>
                <a:lnTo>
                  <a:pt x="57467" y="0"/>
                </a:lnTo>
                <a:lnTo>
                  <a:pt x="35099" y="4516"/>
                </a:lnTo>
                <a:lnTo>
                  <a:pt x="16832" y="16832"/>
                </a:lnTo>
                <a:lnTo>
                  <a:pt x="4516" y="35099"/>
                </a:lnTo>
                <a:lnTo>
                  <a:pt x="0" y="57467"/>
                </a:lnTo>
                <a:lnTo>
                  <a:pt x="0" y="1095527"/>
                </a:lnTo>
                <a:lnTo>
                  <a:pt x="4516" y="1117895"/>
                </a:lnTo>
                <a:lnTo>
                  <a:pt x="16832" y="1136162"/>
                </a:lnTo>
                <a:lnTo>
                  <a:pt x="35099" y="1148478"/>
                </a:lnTo>
                <a:lnTo>
                  <a:pt x="57467" y="1152994"/>
                </a:lnTo>
                <a:lnTo>
                  <a:pt x="1579879" y="1152994"/>
                </a:lnTo>
                <a:lnTo>
                  <a:pt x="1602248" y="1148478"/>
                </a:lnTo>
                <a:lnTo>
                  <a:pt x="1620515" y="1136162"/>
                </a:lnTo>
                <a:lnTo>
                  <a:pt x="1632831" y="1117895"/>
                </a:lnTo>
                <a:lnTo>
                  <a:pt x="1637347" y="1095527"/>
                </a:lnTo>
                <a:lnTo>
                  <a:pt x="1637347" y="57467"/>
                </a:lnTo>
                <a:lnTo>
                  <a:pt x="1632831" y="35099"/>
                </a:lnTo>
                <a:lnTo>
                  <a:pt x="1620515" y="16832"/>
                </a:lnTo>
                <a:lnTo>
                  <a:pt x="1602248" y="4516"/>
                </a:lnTo>
                <a:lnTo>
                  <a:pt x="1579879" y="0"/>
                </a:lnTo>
                <a:close/>
              </a:path>
            </a:pathLst>
          </a:custGeom>
          <a:solidFill>
            <a:srgbClr val="F68D6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bg object 40"/>
          <p:cNvSpPr/>
          <p:nvPr/>
        </p:nvSpPr>
        <p:spPr>
          <a:xfrm>
            <a:off x="5541332" y="5308062"/>
            <a:ext cx="1637664" cy="504825"/>
          </a:xfrm>
          <a:custGeom>
            <a:avLst/>
            <a:gdLst/>
            <a:ahLst/>
            <a:cxnLst/>
            <a:rect l="l" t="t" r="r" b="b"/>
            <a:pathLst>
              <a:path w="1637665" h="504825">
                <a:moveTo>
                  <a:pt x="1588363" y="0"/>
                </a:moveTo>
                <a:lnTo>
                  <a:pt x="48971" y="0"/>
                </a:lnTo>
                <a:lnTo>
                  <a:pt x="29907" y="3847"/>
                </a:lnTo>
                <a:lnTo>
                  <a:pt x="14341" y="14341"/>
                </a:lnTo>
                <a:lnTo>
                  <a:pt x="3847" y="29907"/>
                </a:lnTo>
                <a:lnTo>
                  <a:pt x="0" y="48971"/>
                </a:lnTo>
                <a:lnTo>
                  <a:pt x="0" y="455764"/>
                </a:lnTo>
                <a:lnTo>
                  <a:pt x="3847" y="474823"/>
                </a:lnTo>
                <a:lnTo>
                  <a:pt x="14341" y="490389"/>
                </a:lnTo>
                <a:lnTo>
                  <a:pt x="29907" y="500886"/>
                </a:lnTo>
                <a:lnTo>
                  <a:pt x="48971" y="504736"/>
                </a:lnTo>
                <a:lnTo>
                  <a:pt x="1588363" y="504736"/>
                </a:lnTo>
                <a:lnTo>
                  <a:pt x="1607427" y="500886"/>
                </a:lnTo>
                <a:lnTo>
                  <a:pt x="1622993" y="490389"/>
                </a:lnTo>
                <a:lnTo>
                  <a:pt x="1633487" y="474823"/>
                </a:lnTo>
                <a:lnTo>
                  <a:pt x="1637334" y="455764"/>
                </a:lnTo>
                <a:lnTo>
                  <a:pt x="1637334" y="48971"/>
                </a:lnTo>
                <a:lnTo>
                  <a:pt x="1633487" y="29907"/>
                </a:lnTo>
                <a:lnTo>
                  <a:pt x="1622993" y="14341"/>
                </a:lnTo>
                <a:lnTo>
                  <a:pt x="1607427" y="3847"/>
                </a:lnTo>
                <a:lnTo>
                  <a:pt x="1588363" y="0"/>
                </a:lnTo>
                <a:close/>
              </a:path>
            </a:pathLst>
          </a:custGeom>
          <a:solidFill>
            <a:srgbClr val="F68D6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bg object 41"/>
          <p:cNvSpPr/>
          <p:nvPr/>
        </p:nvSpPr>
        <p:spPr>
          <a:xfrm>
            <a:off x="3769918" y="3940556"/>
            <a:ext cx="0" cy="244475"/>
          </a:xfrm>
          <a:custGeom>
            <a:avLst/>
            <a:gdLst/>
            <a:ahLst/>
            <a:cxnLst/>
            <a:rect l="l" t="t" r="r" b="b"/>
            <a:pathLst>
              <a:path h="244475">
                <a:moveTo>
                  <a:pt x="0" y="0"/>
                </a:moveTo>
                <a:lnTo>
                  <a:pt x="0" y="244170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bg object 42"/>
          <p:cNvSpPr/>
          <p:nvPr/>
        </p:nvSpPr>
        <p:spPr>
          <a:xfrm>
            <a:off x="3725563" y="4151086"/>
            <a:ext cx="88900" cy="105410"/>
          </a:xfrm>
          <a:custGeom>
            <a:avLst/>
            <a:gdLst/>
            <a:ahLst/>
            <a:cxnLst/>
            <a:rect l="l" t="t" r="r" b="b"/>
            <a:pathLst>
              <a:path w="88900" h="105410">
                <a:moveTo>
                  <a:pt x="88709" y="0"/>
                </a:moveTo>
                <a:lnTo>
                  <a:pt x="44348" y="18846"/>
                </a:lnTo>
                <a:lnTo>
                  <a:pt x="0" y="0"/>
                </a:lnTo>
                <a:lnTo>
                  <a:pt x="44348" y="105143"/>
                </a:lnTo>
                <a:lnTo>
                  <a:pt x="88709" y="0"/>
                </a:lnTo>
                <a:close/>
              </a:path>
            </a:pathLst>
          </a:custGeom>
          <a:solidFill>
            <a:srgbClr val="8082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bg object 43"/>
          <p:cNvSpPr/>
          <p:nvPr/>
        </p:nvSpPr>
        <p:spPr>
          <a:xfrm>
            <a:off x="2566304" y="3890490"/>
            <a:ext cx="2436495" cy="220979"/>
          </a:xfrm>
          <a:custGeom>
            <a:avLst/>
            <a:gdLst/>
            <a:ahLst/>
            <a:cxnLst/>
            <a:rect l="l" t="t" r="r" b="b"/>
            <a:pathLst>
              <a:path w="2436495" h="220979">
                <a:moveTo>
                  <a:pt x="2395042" y="0"/>
                </a:moveTo>
                <a:lnTo>
                  <a:pt x="41249" y="0"/>
                </a:lnTo>
                <a:lnTo>
                  <a:pt x="25192" y="3241"/>
                </a:lnTo>
                <a:lnTo>
                  <a:pt x="12080" y="12080"/>
                </a:lnTo>
                <a:lnTo>
                  <a:pt x="3241" y="25192"/>
                </a:lnTo>
                <a:lnTo>
                  <a:pt x="0" y="41249"/>
                </a:lnTo>
                <a:lnTo>
                  <a:pt x="0" y="179578"/>
                </a:lnTo>
                <a:lnTo>
                  <a:pt x="3241" y="195635"/>
                </a:lnTo>
                <a:lnTo>
                  <a:pt x="12080" y="208746"/>
                </a:lnTo>
                <a:lnTo>
                  <a:pt x="25192" y="217586"/>
                </a:lnTo>
                <a:lnTo>
                  <a:pt x="41249" y="220827"/>
                </a:lnTo>
                <a:lnTo>
                  <a:pt x="2395042" y="220827"/>
                </a:lnTo>
                <a:lnTo>
                  <a:pt x="2411099" y="217586"/>
                </a:lnTo>
                <a:lnTo>
                  <a:pt x="2424210" y="208746"/>
                </a:lnTo>
                <a:lnTo>
                  <a:pt x="2433050" y="195635"/>
                </a:lnTo>
                <a:lnTo>
                  <a:pt x="2436291" y="179578"/>
                </a:lnTo>
                <a:lnTo>
                  <a:pt x="2436291" y="41249"/>
                </a:lnTo>
                <a:lnTo>
                  <a:pt x="2433050" y="25192"/>
                </a:lnTo>
                <a:lnTo>
                  <a:pt x="2424210" y="12080"/>
                </a:lnTo>
                <a:lnTo>
                  <a:pt x="2411099" y="3241"/>
                </a:lnTo>
                <a:lnTo>
                  <a:pt x="2395042" y="0"/>
                </a:lnTo>
                <a:close/>
              </a:path>
            </a:pathLst>
          </a:custGeom>
          <a:solidFill>
            <a:srgbClr val="0094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612" y="166146"/>
            <a:ext cx="2247900" cy="7092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6364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7038" y="3910049"/>
            <a:ext cx="2275205" cy="1511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Refer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for/arrange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full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lower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limb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holistic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36163" y="5635233"/>
            <a:ext cx="1564282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5725">
              <a:lnSpc>
                <a:spcPct val="102899"/>
              </a:lnSpc>
              <a:spcBef>
                <a:spcPts val="95"/>
              </a:spcBef>
            </a:pPr>
            <a:r>
              <a:rPr lang="en-US" sz="1000" spc="-10" dirty="0">
                <a:solidFill>
                  <a:srgbClr val="FFFFFF"/>
                </a:solidFill>
                <a:latin typeface="Arial"/>
                <a:cs typeface="Arial"/>
              </a:rPr>
              <a:t>ABPI 0.8 – 1.3 </a:t>
            </a:r>
            <a:r>
              <a:rPr lang="en-US" sz="800" spc="-10" dirty="0">
                <a:solidFill>
                  <a:srgbClr val="FFFFFF"/>
                </a:solidFill>
                <a:latin typeface="Arial"/>
                <a:cs typeface="Arial"/>
              </a:rPr>
              <a:t>and venous signs and symptoms, treat as VLU</a:t>
            </a:r>
            <a:endParaRPr lang="en-US" sz="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8347" y="1601202"/>
            <a:ext cx="1286510" cy="859155"/>
          </a:xfrm>
          <a:custGeom>
            <a:avLst/>
            <a:gdLst/>
            <a:ahLst/>
            <a:cxnLst/>
            <a:rect l="l" t="t" r="r" b="b"/>
            <a:pathLst>
              <a:path w="1286510" h="859155">
                <a:moveTo>
                  <a:pt x="1251966" y="0"/>
                </a:moveTo>
                <a:lnTo>
                  <a:pt x="34201" y="0"/>
                </a:lnTo>
                <a:lnTo>
                  <a:pt x="20890" y="2688"/>
                </a:lnTo>
                <a:lnTo>
                  <a:pt x="10018" y="10020"/>
                </a:lnTo>
                <a:lnTo>
                  <a:pt x="2688" y="20895"/>
                </a:lnTo>
                <a:lnTo>
                  <a:pt x="0" y="34213"/>
                </a:lnTo>
                <a:lnTo>
                  <a:pt x="0" y="824585"/>
                </a:lnTo>
                <a:lnTo>
                  <a:pt x="2688" y="837896"/>
                </a:lnTo>
                <a:lnTo>
                  <a:pt x="10018" y="848767"/>
                </a:lnTo>
                <a:lnTo>
                  <a:pt x="20890" y="856098"/>
                </a:lnTo>
                <a:lnTo>
                  <a:pt x="34201" y="858786"/>
                </a:lnTo>
                <a:lnTo>
                  <a:pt x="1251966" y="858786"/>
                </a:lnTo>
                <a:lnTo>
                  <a:pt x="1265282" y="856098"/>
                </a:lnTo>
                <a:lnTo>
                  <a:pt x="1276153" y="848767"/>
                </a:lnTo>
                <a:lnTo>
                  <a:pt x="1283480" y="837896"/>
                </a:lnTo>
                <a:lnTo>
                  <a:pt x="1286167" y="824585"/>
                </a:lnTo>
                <a:lnTo>
                  <a:pt x="1286167" y="34213"/>
                </a:lnTo>
                <a:lnTo>
                  <a:pt x="1283480" y="20895"/>
                </a:lnTo>
                <a:lnTo>
                  <a:pt x="1276153" y="10020"/>
                </a:lnTo>
                <a:lnTo>
                  <a:pt x="1265282" y="2688"/>
                </a:lnTo>
                <a:lnTo>
                  <a:pt x="1251966" y="0"/>
                </a:lnTo>
                <a:close/>
              </a:path>
            </a:pathLst>
          </a:custGeom>
          <a:solidFill>
            <a:srgbClr val="F68D6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" name="object 5"/>
          <p:cNvGrpSpPr/>
          <p:nvPr/>
        </p:nvGrpSpPr>
        <p:grpSpPr>
          <a:xfrm>
            <a:off x="3733097" y="1406296"/>
            <a:ext cx="1093470" cy="1092835"/>
            <a:chOff x="3733097" y="1406296"/>
            <a:chExt cx="1093470" cy="1092835"/>
          </a:xfrm>
        </p:grpSpPr>
        <p:sp>
          <p:nvSpPr>
            <p:cNvPr id="6" name="object 6"/>
            <p:cNvSpPr/>
            <p:nvPr/>
          </p:nvSpPr>
          <p:spPr>
            <a:xfrm>
              <a:off x="3777452" y="1414869"/>
              <a:ext cx="0" cy="121285"/>
            </a:xfrm>
            <a:custGeom>
              <a:avLst/>
              <a:gdLst/>
              <a:ahLst/>
              <a:cxnLst/>
              <a:rect l="l" t="t" r="r" b="b"/>
              <a:pathLst>
                <a:path h="121284">
                  <a:moveTo>
                    <a:pt x="0" y="0"/>
                  </a:moveTo>
                  <a:lnTo>
                    <a:pt x="0" y="121145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3733097" y="1502373"/>
              <a:ext cx="88900" cy="105410"/>
            </a:xfrm>
            <a:custGeom>
              <a:avLst/>
              <a:gdLst/>
              <a:ahLst/>
              <a:cxnLst/>
              <a:rect l="l" t="t" r="r" b="b"/>
              <a:pathLst>
                <a:path w="88900" h="105409">
                  <a:moveTo>
                    <a:pt x="88709" y="0"/>
                  </a:moveTo>
                  <a:lnTo>
                    <a:pt x="44348" y="18846"/>
                  </a:lnTo>
                  <a:lnTo>
                    <a:pt x="0" y="0"/>
                  </a:lnTo>
                  <a:lnTo>
                    <a:pt x="44348" y="105143"/>
                  </a:lnTo>
                  <a:lnTo>
                    <a:pt x="88709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3777452" y="2020812"/>
              <a:ext cx="1040765" cy="469900"/>
            </a:xfrm>
            <a:custGeom>
              <a:avLst/>
              <a:gdLst/>
              <a:ahLst/>
              <a:cxnLst/>
              <a:rect l="l" t="t" r="r" b="b"/>
              <a:pathLst>
                <a:path w="1040764" h="469900">
                  <a:moveTo>
                    <a:pt x="0" y="428782"/>
                  </a:moveTo>
                  <a:lnTo>
                    <a:pt x="0" y="469593"/>
                  </a:lnTo>
                </a:path>
                <a:path w="1040764" h="469900">
                  <a:moveTo>
                    <a:pt x="822766" y="0"/>
                  </a:moveTo>
                  <a:lnTo>
                    <a:pt x="1040546" y="0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733097" y="2638374"/>
            <a:ext cx="88900" cy="141605"/>
            <a:chOff x="3733097" y="2638374"/>
            <a:chExt cx="88900" cy="141605"/>
          </a:xfrm>
        </p:grpSpPr>
        <p:sp>
          <p:nvSpPr>
            <p:cNvPr id="10" name="object 10"/>
            <p:cNvSpPr/>
            <p:nvPr/>
          </p:nvSpPr>
          <p:spPr>
            <a:xfrm>
              <a:off x="3777452" y="2638374"/>
              <a:ext cx="0" cy="69850"/>
            </a:xfrm>
            <a:custGeom>
              <a:avLst/>
              <a:gdLst/>
              <a:ahLst/>
              <a:cxnLst/>
              <a:rect l="l" t="t" r="r" b="b"/>
              <a:pathLst>
                <a:path h="69850">
                  <a:moveTo>
                    <a:pt x="0" y="0"/>
                  </a:moveTo>
                  <a:lnTo>
                    <a:pt x="0" y="69843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3733097" y="2674580"/>
              <a:ext cx="88900" cy="105410"/>
            </a:xfrm>
            <a:custGeom>
              <a:avLst/>
              <a:gdLst/>
              <a:ahLst/>
              <a:cxnLst/>
              <a:rect l="l" t="t" r="r" b="b"/>
              <a:pathLst>
                <a:path w="88900" h="105410">
                  <a:moveTo>
                    <a:pt x="88709" y="0"/>
                  </a:moveTo>
                  <a:lnTo>
                    <a:pt x="44348" y="18846"/>
                  </a:lnTo>
                  <a:lnTo>
                    <a:pt x="0" y="0"/>
                  </a:lnTo>
                  <a:lnTo>
                    <a:pt x="44348" y="105143"/>
                  </a:lnTo>
                  <a:lnTo>
                    <a:pt x="88709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5086032" y="1976458"/>
            <a:ext cx="322580" cy="88900"/>
            <a:chOff x="5086032" y="1976458"/>
            <a:chExt cx="322580" cy="88900"/>
          </a:xfrm>
        </p:grpSpPr>
        <p:sp>
          <p:nvSpPr>
            <p:cNvPr id="13" name="object 13"/>
            <p:cNvSpPr/>
            <p:nvPr/>
          </p:nvSpPr>
          <p:spPr>
            <a:xfrm>
              <a:off x="5086032" y="2020812"/>
              <a:ext cx="250825" cy="0"/>
            </a:xfrm>
            <a:custGeom>
              <a:avLst/>
              <a:gdLst/>
              <a:ahLst/>
              <a:cxnLst/>
              <a:rect l="l" t="t" r="r" b="b"/>
              <a:pathLst>
                <a:path w="250825">
                  <a:moveTo>
                    <a:pt x="0" y="0"/>
                  </a:moveTo>
                  <a:lnTo>
                    <a:pt x="250494" y="0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5302882" y="1976458"/>
              <a:ext cx="105410" cy="88900"/>
            </a:xfrm>
            <a:custGeom>
              <a:avLst/>
              <a:gdLst/>
              <a:ahLst/>
              <a:cxnLst/>
              <a:rect l="l" t="t" r="r" b="b"/>
              <a:pathLst>
                <a:path w="105410" h="88900">
                  <a:moveTo>
                    <a:pt x="0" y="0"/>
                  </a:moveTo>
                  <a:lnTo>
                    <a:pt x="18846" y="44361"/>
                  </a:lnTo>
                  <a:lnTo>
                    <a:pt x="0" y="88709"/>
                  </a:lnTo>
                  <a:lnTo>
                    <a:pt x="105143" y="44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5" name="object 15"/>
          <p:cNvSpPr/>
          <p:nvPr/>
        </p:nvSpPr>
        <p:spPr>
          <a:xfrm>
            <a:off x="2908265" y="6083839"/>
            <a:ext cx="1744763" cy="469900"/>
          </a:xfrm>
          <a:custGeom>
            <a:avLst/>
            <a:gdLst/>
            <a:ahLst/>
            <a:cxnLst/>
            <a:rect l="l" t="t" r="r" b="b"/>
            <a:pathLst>
              <a:path w="1597025" h="469900">
                <a:moveTo>
                  <a:pt x="1543024" y="0"/>
                </a:moveTo>
                <a:lnTo>
                  <a:pt x="53987" y="0"/>
                </a:lnTo>
                <a:lnTo>
                  <a:pt x="32971" y="4242"/>
                </a:lnTo>
                <a:lnTo>
                  <a:pt x="15811" y="15811"/>
                </a:lnTo>
                <a:lnTo>
                  <a:pt x="4242" y="32971"/>
                </a:lnTo>
                <a:lnTo>
                  <a:pt x="0" y="53987"/>
                </a:lnTo>
                <a:lnTo>
                  <a:pt x="0" y="415429"/>
                </a:lnTo>
                <a:lnTo>
                  <a:pt x="4242" y="436445"/>
                </a:lnTo>
                <a:lnTo>
                  <a:pt x="15811" y="453605"/>
                </a:lnTo>
                <a:lnTo>
                  <a:pt x="32971" y="465175"/>
                </a:lnTo>
                <a:lnTo>
                  <a:pt x="53987" y="469417"/>
                </a:lnTo>
                <a:lnTo>
                  <a:pt x="1543024" y="469417"/>
                </a:lnTo>
                <a:lnTo>
                  <a:pt x="1564040" y="465175"/>
                </a:lnTo>
                <a:lnTo>
                  <a:pt x="1581200" y="453605"/>
                </a:lnTo>
                <a:lnTo>
                  <a:pt x="1592770" y="436445"/>
                </a:lnTo>
                <a:lnTo>
                  <a:pt x="1597012" y="415429"/>
                </a:lnTo>
                <a:lnTo>
                  <a:pt x="1597012" y="53987"/>
                </a:lnTo>
                <a:lnTo>
                  <a:pt x="1592770" y="32971"/>
                </a:lnTo>
                <a:lnTo>
                  <a:pt x="1581200" y="15811"/>
                </a:lnTo>
                <a:lnTo>
                  <a:pt x="1564040" y="4242"/>
                </a:lnTo>
                <a:lnTo>
                  <a:pt x="1543024" y="0"/>
                </a:lnTo>
                <a:close/>
              </a:path>
            </a:pathLst>
          </a:custGeom>
          <a:solidFill>
            <a:srgbClr val="00943D"/>
          </a:solidFill>
        </p:spPr>
        <p:txBody>
          <a:bodyPr wrap="square" lIns="0" tIns="0" rIns="0" bIns="0" rtlCol="0"/>
          <a:lstStyle/>
          <a:p>
            <a:endParaRPr lang="en-GB" dirty="0"/>
          </a:p>
        </p:txBody>
      </p:sp>
      <p:grpSp>
        <p:nvGrpSpPr>
          <p:cNvPr id="16" name="object 16"/>
          <p:cNvGrpSpPr/>
          <p:nvPr/>
        </p:nvGrpSpPr>
        <p:grpSpPr>
          <a:xfrm>
            <a:off x="2850473" y="7083933"/>
            <a:ext cx="2691130" cy="3303904"/>
            <a:chOff x="2850473" y="7083933"/>
            <a:chExt cx="2691130" cy="3303904"/>
          </a:xfrm>
        </p:grpSpPr>
        <p:sp>
          <p:nvSpPr>
            <p:cNvPr id="17" name="object 17"/>
            <p:cNvSpPr/>
            <p:nvPr/>
          </p:nvSpPr>
          <p:spPr>
            <a:xfrm>
              <a:off x="4736665" y="10075718"/>
              <a:ext cx="733425" cy="0"/>
            </a:xfrm>
            <a:custGeom>
              <a:avLst/>
              <a:gdLst/>
              <a:ahLst/>
              <a:cxnLst/>
              <a:rect l="l" t="t" r="r" b="b"/>
              <a:pathLst>
                <a:path w="733425">
                  <a:moveTo>
                    <a:pt x="0" y="0"/>
                  </a:moveTo>
                  <a:lnTo>
                    <a:pt x="733158" y="0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5436184" y="10031362"/>
              <a:ext cx="105410" cy="88900"/>
            </a:xfrm>
            <a:custGeom>
              <a:avLst/>
              <a:gdLst/>
              <a:ahLst/>
              <a:cxnLst/>
              <a:rect l="l" t="t" r="r" b="b"/>
              <a:pathLst>
                <a:path w="105410" h="88900">
                  <a:moveTo>
                    <a:pt x="0" y="0"/>
                  </a:moveTo>
                  <a:lnTo>
                    <a:pt x="18846" y="44361"/>
                  </a:lnTo>
                  <a:lnTo>
                    <a:pt x="0" y="88709"/>
                  </a:lnTo>
                  <a:lnTo>
                    <a:pt x="105143" y="44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3777452" y="9208647"/>
              <a:ext cx="0" cy="644525"/>
            </a:xfrm>
            <a:custGeom>
              <a:avLst/>
              <a:gdLst/>
              <a:ahLst/>
              <a:cxnLst/>
              <a:rect l="l" t="t" r="r" b="b"/>
              <a:pathLst>
                <a:path h="644525">
                  <a:moveTo>
                    <a:pt x="0" y="0"/>
                  </a:moveTo>
                  <a:lnTo>
                    <a:pt x="0" y="644004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3733097" y="9819009"/>
              <a:ext cx="88900" cy="105410"/>
            </a:xfrm>
            <a:custGeom>
              <a:avLst/>
              <a:gdLst/>
              <a:ahLst/>
              <a:cxnLst/>
              <a:rect l="l" t="t" r="r" b="b"/>
              <a:pathLst>
                <a:path w="88900" h="105409">
                  <a:moveTo>
                    <a:pt x="88709" y="0"/>
                  </a:moveTo>
                  <a:lnTo>
                    <a:pt x="44348" y="18846"/>
                  </a:lnTo>
                  <a:lnTo>
                    <a:pt x="0" y="0"/>
                  </a:lnTo>
                  <a:lnTo>
                    <a:pt x="44348" y="105143"/>
                  </a:lnTo>
                  <a:lnTo>
                    <a:pt x="88709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2850473" y="9763771"/>
              <a:ext cx="1889760" cy="624205"/>
            </a:xfrm>
            <a:custGeom>
              <a:avLst/>
              <a:gdLst/>
              <a:ahLst/>
              <a:cxnLst/>
              <a:rect l="l" t="t" r="r" b="b"/>
              <a:pathLst>
                <a:path w="1889760" h="624204">
                  <a:moveTo>
                    <a:pt x="1836000" y="0"/>
                  </a:moveTo>
                  <a:lnTo>
                    <a:pt x="53352" y="0"/>
                  </a:lnTo>
                  <a:lnTo>
                    <a:pt x="32586" y="5606"/>
                  </a:lnTo>
                  <a:lnTo>
                    <a:pt x="15627" y="20896"/>
                  </a:lnTo>
                  <a:lnTo>
                    <a:pt x="4192" y="43575"/>
                  </a:lnTo>
                  <a:lnTo>
                    <a:pt x="0" y="71348"/>
                  </a:lnTo>
                  <a:lnTo>
                    <a:pt x="0" y="552538"/>
                  </a:lnTo>
                  <a:lnTo>
                    <a:pt x="4192" y="580312"/>
                  </a:lnTo>
                  <a:lnTo>
                    <a:pt x="15627" y="602991"/>
                  </a:lnTo>
                  <a:lnTo>
                    <a:pt x="32586" y="618281"/>
                  </a:lnTo>
                  <a:lnTo>
                    <a:pt x="53352" y="623887"/>
                  </a:lnTo>
                  <a:lnTo>
                    <a:pt x="1836000" y="623887"/>
                  </a:lnTo>
                  <a:lnTo>
                    <a:pt x="1856767" y="618281"/>
                  </a:lnTo>
                  <a:lnTo>
                    <a:pt x="1873726" y="602991"/>
                  </a:lnTo>
                  <a:lnTo>
                    <a:pt x="1885160" y="580312"/>
                  </a:lnTo>
                  <a:lnTo>
                    <a:pt x="1889353" y="552538"/>
                  </a:lnTo>
                  <a:lnTo>
                    <a:pt x="1889353" y="71348"/>
                  </a:lnTo>
                  <a:lnTo>
                    <a:pt x="1885160" y="43575"/>
                  </a:lnTo>
                  <a:lnTo>
                    <a:pt x="1873726" y="20896"/>
                  </a:lnTo>
                  <a:lnTo>
                    <a:pt x="1856767" y="5606"/>
                  </a:lnTo>
                  <a:lnTo>
                    <a:pt x="1836000" y="0"/>
                  </a:lnTo>
                  <a:close/>
                </a:path>
              </a:pathLst>
            </a:custGeom>
            <a:solidFill>
              <a:srgbClr val="0073C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3777452" y="7415581"/>
              <a:ext cx="0" cy="158115"/>
            </a:xfrm>
            <a:custGeom>
              <a:avLst/>
              <a:gdLst/>
              <a:ahLst/>
              <a:cxnLst/>
              <a:rect l="l" t="t" r="r" b="b"/>
              <a:pathLst>
                <a:path h="158115">
                  <a:moveTo>
                    <a:pt x="0" y="0"/>
                  </a:moveTo>
                  <a:lnTo>
                    <a:pt x="0" y="157695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3733097" y="7539631"/>
              <a:ext cx="88900" cy="105410"/>
            </a:xfrm>
            <a:custGeom>
              <a:avLst/>
              <a:gdLst/>
              <a:ahLst/>
              <a:cxnLst/>
              <a:rect l="l" t="t" r="r" b="b"/>
              <a:pathLst>
                <a:path w="88900" h="105409">
                  <a:moveTo>
                    <a:pt x="88709" y="0"/>
                  </a:moveTo>
                  <a:lnTo>
                    <a:pt x="44348" y="18846"/>
                  </a:lnTo>
                  <a:lnTo>
                    <a:pt x="0" y="0"/>
                  </a:lnTo>
                  <a:lnTo>
                    <a:pt x="44348" y="105143"/>
                  </a:lnTo>
                  <a:lnTo>
                    <a:pt x="88709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3777452" y="7909664"/>
              <a:ext cx="0" cy="385445"/>
            </a:xfrm>
            <a:custGeom>
              <a:avLst/>
              <a:gdLst/>
              <a:ahLst/>
              <a:cxnLst/>
              <a:rect l="l" t="t" r="r" b="b"/>
              <a:pathLst>
                <a:path h="385445">
                  <a:moveTo>
                    <a:pt x="0" y="0"/>
                  </a:moveTo>
                  <a:lnTo>
                    <a:pt x="0" y="154625"/>
                  </a:lnTo>
                </a:path>
                <a:path h="385445">
                  <a:moveTo>
                    <a:pt x="0" y="288698"/>
                  </a:moveTo>
                  <a:lnTo>
                    <a:pt x="0" y="384987"/>
                  </a:lnTo>
                </a:path>
              </a:pathLst>
            </a:custGeom>
            <a:ln w="19710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5" name="object 25"/>
            <p:cNvSpPr/>
            <p:nvPr/>
          </p:nvSpPr>
          <p:spPr>
            <a:xfrm>
              <a:off x="3726355" y="8255894"/>
              <a:ext cx="102235" cy="121285"/>
            </a:xfrm>
            <a:custGeom>
              <a:avLst/>
              <a:gdLst/>
              <a:ahLst/>
              <a:cxnLst/>
              <a:rect l="l" t="t" r="r" b="b"/>
              <a:pathLst>
                <a:path w="102235" h="121284">
                  <a:moveTo>
                    <a:pt x="102196" y="0"/>
                  </a:moveTo>
                  <a:lnTo>
                    <a:pt x="51092" y="21704"/>
                  </a:lnTo>
                  <a:lnTo>
                    <a:pt x="0" y="0"/>
                  </a:lnTo>
                  <a:lnTo>
                    <a:pt x="51092" y="121119"/>
                  </a:lnTo>
                  <a:lnTo>
                    <a:pt x="102196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3777452" y="7092505"/>
              <a:ext cx="0" cy="208915"/>
            </a:xfrm>
            <a:custGeom>
              <a:avLst/>
              <a:gdLst/>
              <a:ahLst/>
              <a:cxnLst/>
              <a:rect l="l" t="t" r="r" b="b"/>
              <a:pathLst>
                <a:path h="208915">
                  <a:moveTo>
                    <a:pt x="0" y="0"/>
                  </a:moveTo>
                  <a:lnTo>
                    <a:pt x="0" y="208381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779445" y="3890481"/>
            <a:ext cx="6402705" cy="1607185"/>
            <a:chOff x="779445" y="3890481"/>
            <a:chExt cx="6402705" cy="1607185"/>
          </a:xfrm>
        </p:grpSpPr>
        <p:sp>
          <p:nvSpPr>
            <p:cNvPr id="28" name="object 28"/>
            <p:cNvSpPr/>
            <p:nvPr/>
          </p:nvSpPr>
          <p:spPr>
            <a:xfrm>
              <a:off x="2749055" y="4256228"/>
              <a:ext cx="2101850" cy="1241425"/>
            </a:xfrm>
            <a:custGeom>
              <a:avLst/>
              <a:gdLst/>
              <a:ahLst/>
              <a:cxnLst/>
              <a:rect l="l" t="t" r="r" b="b"/>
              <a:pathLst>
                <a:path w="2101850" h="1241425">
                  <a:moveTo>
                    <a:pt x="2055202" y="0"/>
                  </a:moveTo>
                  <a:lnTo>
                    <a:pt x="46443" y="0"/>
                  </a:lnTo>
                  <a:lnTo>
                    <a:pt x="28364" y="3595"/>
                  </a:lnTo>
                  <a:lnTo>
                    <a:pt x="13601" y="13401"/>
                  </a:lnTo>
                  <a:lnTo>
                    <a:pt x="3649" y="27946"/>
                  </a:lnTo>
                  <a:lnTo>
                    <a:pt x="0" y="45758"/>
                  </a:lnTo>
                  <a:lnTo>
                    <a:pt x="0" y="1195158"/>
                  </a:lnTo>
                  <a:lnTo>
                    <a:pt x="3649" y="1212970"/>
                  </a:lnTo>
                  <a:lnTo>
                    <a:pt x="13601" y="1227515"/>
                  </a:lnTo>
                  <a:lnTo>
                    <a:pt x="28364" y="1237321"/>
                  </a:lnTo>
                  <a:lnTo>
                    <a:pt x="46443" y="1240916"/>
                  </a:lnTo>
                  <a:lnTo>
                    <a:pt x="2055202" y="1240916"/>
                  </a:lnTo>
                  <a:lnTo>
                    <a:pt x="2073282" y="1237321"/>
                  </a:lnTo>
                  <a:lnTo>
                    <a:pt x="2088045" y="1227515"/>
                  </a:lnTo>
                  <a:lnTo>
                    <a:pt x="2097997" y="1212970"/>
                  </a:lnTo>
                  <a:lnTo>
                    <a:pt x="2101646" y="1195158"/>
                  </a:lnTo>
                  <a:lnTo>
                    <a:pt x="2101646" y="45758"/>
                  </a:lnTo>
                  <a:lnTo>
                    <a:pt x="2097997" y="27946"/>
                  </a:lnTo>
                  <a:lnTo>
                    <a:pt x="2088045" y="13401"/>
                  </a:lnTo>
                  <a:lnTo>
                    <a:pt x="2073282" y="3595"/>
                  </a:lnTo>
                  <a:lnTo>
                    <a:pt x="2055202" y="0"/>
                  </a:lnTo>
                  <a:close/>
                </a:path>
              </a:pathLst>
            </a:custGeom>
            <a:solidFill>
              <a:srgbClr val="00943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5556021" y="3890481"/>
              <a:ext cx="1625600" cy="1290320"/>
            </a:xfrm>
            <a:custGeom>
              <a:avLst/>
              <a:gdLst/>
              <a:ahLst/>
              <a:cxnLst/>
              <a:rect l="l" t="t" r="r" b="b"/>
              <a:pathLst>
                <a:path w="1625600" h="1290320">
                  <a:moveTo>
                    <a:pt x="1573301" y="0"/>
                  </a:moveTo>
                  <a:lnTo>
                    <a:pt x="52273" y="0"/>
                  </a:lnTo>
                  <a:lnTo>
                    <a:pt x="31927" y="3760"/>
                  </a:lnTo>
                  <a:lnTo>
                    <a:pt x="15311" y="14016"/>
                  </a:lnTo>
                  <a:lnTo>
                    <a:pt x="4108" y="29226"/>
                  </a:lnTo>
                  <a:lnTo>
                    <a:pt x="0" y="47853"/>
                  </a:lnTo>
                  <a:lnTo>
                    <a:pt x="0" y="1242072"/>
                  </a:lnTo>
                  <a:lnTo>
                    <a:pt x="4108" y="1260692"/>
                  </a:lnTo>
                  <a:lnTo>
                    <a:pt x="15311" y="1275899"/>
                  </a:lnTo>
                  <a:lnTo>
                    <a:pt x="31927" y="1286153"/>
                  </a:lnTo>
                  <a:lnTo>
                    <a:pt x="52273" y="1289913"/>
                  </a:lnTo>
                  <a:lnTo>
                    <a:pt x="1573301" y="1289913"/>
                  </a:lnTo>
                  <a:lnTo>
                    <a:pt x="1593647" y="1286153"/>
                  </a:lnTo>
                  <a:lnTo>
                    <a:pt x="1610263" y="1275899"/>
                  </a:lnTo>
                  <a:lnTo>
                    <a:pt x="1621466" y="1260692"/>
                  </a:lnTo>
                  <a:lnTo>
                    <a:pt x="1625574" y="1242072"/>
                  </a:lnTo>
                  <a:lnTo>
                    <a:pt x="1625574" y="47853"/>
                  </a:lnTo>
                  <a:lnTo>
                    <a:pt x="1621466" y="29226"/>
                  </a:lnTo>
                  <a:lnTo>
                    <a:pt x="1610263" y="14016"/>
                  </a:lnTo>
                  <a:lnTo>
                    <a:pt x="1593647" y="3760"/>
                  </a:lnTo>
                  <a:lnTo>
                    <a:pt x="1573301" y="0"/>
                  </a:lnTo>
                  <a:close/>
                </a:path>
              </a:pathLst>
            </a:custGeom>
            <a:solidFill>
              <a:srgbClr val="F68D6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779445" y="4647321"/>
              <a:ext cx="1567180" cy="494030"/>
            </a:xfrm>
            <a:custGeom>
              <a:avLst/>
              <a:gdLst/>
              <a:ahLst/>
              <a:cxnLst/>
              <a:rect l="l" t="t" r="r" b="b"/>
              <a:pathLst>
                <a:path w="1567180" h="494029">
                  <a:moveTo>
                    <a:pt x="1525346" y="0"/>
                  </a:moveTo>
                  <a:lnTo>
                    <a:pt x="41706" y="0"/>
                  </a:lnTo>
                  <a:lnTo>
                    <a:pt x="25476" y="3566"/>
                  </a:lnTo>
                  <a:lnTo>
                    <a:pt x="12218" y="13292"/>
                  </a:lnTo>
                  <a:lnTo>
                    <a:pt x="3278" y="27715"/>
                  </a:lnTo>
                  <a:lnTo>
                    <a:pt x="0" y="45377"/>
                  </a:lnTo>
                  <a:lnTo>
                    <a:pt x="0" y="448170"/>
                  </a:lnTo>
                  <a:lnTo>
                    <a:pt x="3278" y="465836"/>
                  </a:lnTo>
                  <a:lnTo>
                    <a:pt x="12218" y="480260"/>
                  </a:lnTo>
                  <a:lnTo>
                    <a:pt x="25476" y="489982"/>
                  </a:lnTo>
                  <a:lnTo>
                    <a:pt x="41706" y="493547"/>
                  </a:lnTo>
                  <a:lnTo>
                    <a:pt x="1525346" y="493547"/>
                  </a:lnTo>
                  <a:lnTo>
                    <a:pt x="1541574" y="489982"/>
                  </a:lnTo>
                  <a:lnTo>
                    <a:pt x="1554827" y="480260"/>
                  </a:lnTo>
                  <a:lnTo>
                    <a:pt x="1563763" y="465836"/>
                  </a:lnTo>
                  <a:lnTo>
                    <a:pt x="1567040" y="448170"/>
                  </a:lnTo>
                  <a:lnTo>
                    <a:pt x="1567040" y="45377"/>
                  </a:lnTo>
                  <a:lnTo>
                    <a:pt x="1563763" y="27715"/>
                  </a:lnTo>
                  <a:lnTo>
                    <a:pt x="1554827" y="13292"/>
                  </a:lnTo>
                  <a:lnTo>
                    <a:pt x="1541574" y="3566"/>
                  </a:lnTo>
                  <a:lnTo>
                    <a:pt x="1525346" y="0"/>
                  </a:lnTo>
                  <a:close/>
                </a:path>
              </a:pathLst>
            </a:custGeom>
            <a:solidFill>
              <a:srgbClr val="DB292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26265" y="1602455"/>
            <a:ext cx="977265" cy="81343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58140">
              <a:lnSpc>
                <a:spcPct val="100000"/>
              </a:lnSpc>
              <a:spcBef>
                <a:spcPts val="229"/>
              </a:spcBef>
            </a:pP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Consider:</a:t>
            </a:r>
            <a:endParaRPr sz="800" dirty="0">
              <a:latin typeface="Arial"/>
              <a:cs typeface="Arial"/>
            </a:endParaRPr>
          </a:p>
          <a:p>
            <a:pPr marL="95885" indent="-83185">
              <a:lnSpc>
                <a:spcPct val="100000"/>
              </a:lnSpc>
              <a:spcBef>
                <a:spcPts val="135"/>
              </a:spcBef>
              <a:buChar char="•"/>
              <a:tabLst>
                <a:tab pos="95885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Acute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heart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failure</a:t>
            </a:r>
            <a:endParaRPr sz="800" dirty="0">
              <a:latin typeface="Arial"/>
              <a:cs typeface="Arial"/>
            </a:endParaRPr>
          </a:p>
          <a:p>
            <a:pPr marL="95885" indent="-83185">
              <a:lnSpc>
                <a:spcPct val="100000"/>
              </a:lnSpc>
              <a:spcBef>
                <a:spcPts val="30"/>
              </a:spcBef>
              <a:buChar char="•"/>
              <a:tabLst>
                <a:tab pos="95885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End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life</a:t>
            </a:r>
            <a:endParaRPr sz="800" dirty="0">
              <a:latin typeface="Arial"/>
              <a:cs typeface="Arial"/>
            </a:endParaRPr>
          </a:p>
          <a:p>
            <a:pPr marL="95250" marR="5080" indent="-83185">
              <a:lnSpc>
                <a:spcPct val="102899"/>
              </a:lnSpc>
              <a:spcBef>
                <a:spcPts val="55"/>
              </a:spcBef>
              <a:buChar char="•"/>
              <a:tabLst>
                <a:tab pos="96520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Concordance</a:t>
            </a:r>
            <a:r>
              <a:rPr sz="8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 	capability.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*Discuss 	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wider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MDT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18071" y="1880835"/>
            <a:ext cx="843915" cy="1511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830580" algn="l"/>
              </a:tabLst>
            </a:pPr>
            <a:r>
              <a:rPr sz="800" u="heavy" dirty="0">
                <a:solidFill>
                  <a:srgbClr val="FFFFFF"/>
                </a:solidFill>
                <a:uFill>
                  <a:solidFill>
                    <a:srgbClr val="808285"/>
                  </a:solidFill>
                </a:uFill>
                <a:latin typeface="Arial"/>
                <a:cs typeface="Arial"/>
              </a:rPr>
              <a:t>	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553080" y="1264760"/>
            <a:ext cx="1631950" cy="1393825"/>
          </a:xfrm>
          <a:custGeom>
            <a:avLst/>
            <a:gdLst/>
            <a:ahLst/>
            <a:cxnLst/>
            <a:rect l="l" t="t" r="r" b="b"/>
            <a:pathLst>
              <a:path w="1631950" h="1393825">
                <a:moveTo>
                  <a:pt x="1585391" y="0"/>
                </a:moveTo>
                <a:lnTo>
                  <a:pt x="46075" y="0"/>
                </a:lnTo>
                <a:lnTo>
                  <a:pt x="28144" y="3566"/>
                </a:lnTo>
                <a:lnTo>
                  <a:pt x="13498" y="13292"/>
                </a:lnTo>
                <a:lnTo>
                  <a:pt x="3622" y="27715"/>
                </a:lnTo>
                <a:lnTo>
                  <a:pt x="0" y="45377"/>
                </a:lnTo>
                <a:lnTo>
                  <a:pt x="0" y="1348117"/>
                </a:lnTo>
                <a:lnTo>
                  <a:pt x="3622" y="1365776"/>
                </a:lnTo>
                <a:lnTo>
                  <a:pt x="13498" y="1380196"/>
                </a:lnTo>
                <a:lnTo>
                  <a:pt x="28144" y="1389917"/>
                </a:lnTo>
                <a:lnTo>
                  <a:pt x="46075" y="1393482"/>
                </a:lnTo>
                <a:lnTo>
                  <a:pt x="1585391" y="1393482"/>
                </a:lnTo>
                <a:lnTo>
                  <a:pt x="1603322" y="1389917"/>
                </a:lnTo>
                <a:lnTo>
                  <a:pt x="1617968" y="1380196"/>
                </a:lnTo>
                <a:lnTo>
                  <a:pt x="1627845" y="1365776"/>
                </a:lnTo>
                <a:lnTo>
                  <a:pt x="1631467" y="1348117"/>
                </a:lnTo>
                <a:lnTo>
                  <a:pt x="1631467" y="45377"/>
                </a:lnTo>
                <a:lnTo>
                  <a:pt x="1627845" y="27715"/>
                </a:lnTo>
                <a:lnTo>
                  <a:pt x="1617968" y="13292"/>
                </a:lnTo>
                <a:lnTo>
                  <a:pt x="1603322" y="3566"/>
                </a:lnTo>
                <a:lnTo>
                  <a:pt x="1585391" y="0"/>
                </a:lnTo>
                <a:close/>
              </a:path>
            </a:pathLst>
          </a:custGeom>
          <a:solidFill>
            <a:srgbClr val="0094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4" name="object 34"/>
          <p:cNvGrpSpPr/>
          <p:nvPr/>
        </p:nvGrpSpPr>
        <p:grpSpPr>
          <a:xfrm>
            <a:off x="2761899" y="1214332"/>
            <a:ext cx="2060575" cy="1239520"/>
            <a:chOff x="2761899" y="1214332"/>
            <a:chExt cx="2060575" cy="1239520"/>
          </a:xfrm>
        </p:grpSpPr>
        <p:sp>
          <p:nvSpPr>
            <p:cNvPr id="35" name="object 35"/>
            <p:cNvSpPr/>
            <p:nvPr/>
          </p:nvSpPr>
          <p:spPr>
            <a:xfrm>
              <a:off x="2948810" y="1607517"/>
              <a:ext cx="1651635" cy="846455"/>
            </a:xfrm>
            <a:custGeom>
              <a:avLst/>
              <a:gdLst/>
              <a:ahLst/>
              <a:cxnLst/>
              <a:rect l="l" t="t" r="r" b="b"/>
              <a:pathLst>
                <a:path w="1651635" h="846455">
                  <a:moveTo>
                    <a:pt x="1606029" y="0"/>
                  </a:moveTo>
                  <a:lnTo>
                    <a:pt x="45377" y="0"/>
                  </a:lnTo>
                  <a:lnTo>
                    <a:pt x="27715" y="3700"/>
                  </a:lnTo>
                  <a:lnTo>
                    <a:pt x="13292" y="13792"/>
                  </a:lnTo>
                  <a:lnTo>
                    <a:pt x="3566" y="28760"/>
                  </a:lnTo>
                  <a:lnTo>
                    <a:pt x="0" y="47091"/>
                  </a:lnTo>
                  <a:lnTo>
                    <a:pt x="0" y="799071"/>
                  </a:lnTo>
                  <a:lnTo>
                    <a:pt x="3566" y="817402"/>
                  </a:lnTo>
                  <a:lnTo>
                    <a:pt x="13292" y="832370"/>
                  </a:lnTo>
                  <a:lnTo>
                    <a:pt x="27715" y="842462"/>
                  </a:lnTo>
                  <a:lnTo>
                    <a:pt x="45377" y="846162"/>
                  </a:lnTo>
                  <a:lnTo>
                    <a:pt x="1606029" y="846162"/>
                  </a:lnTo>
                  <a:lnTo>
                    <a:pt x="1623695" y="842462"/>
                  </a:lnTo>
                  <a:lnTo>
                    <a:pt x="1638119" y="832370"/>
                  </a:lnTo>
                  <a:lnTo>
                    <a:pt x="1647841" y="817402"/>
                  </a:lnTo>
                  <a:lnTo>
                    <a:pt x="1651406" y="799071"/>
                  </a:lnTo>
                  <a:lnTo>
                    <a:pt x="1651406" y="47091"/>
                  </a:lnTo>
                  <a:lnTo>
                    <a:pt x="1647841" y="28760"/>
                  </a:lnTo>
                  <a:lnTo>
                    <a:pt x="1638119" y="13792"/>
                  </a:lnTo>
                  <a:lnTo>
                    <a:pt x="1623695" y="3700"/>
                  </a:lnTo>
                  <a:lnTo>
                    <a:pt x="1606029" y="0"/>
                  </a:lnTo>
                  <a:close/>
                </a:path>
              </a:pathLst>
            </a:custGeom>
            <a:solidFill>
              <a:srgbClr val="DB292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2761899" y="1214332"/>
              <a:ext cx="2060575" cy="231775"/>
            </a:xfrm>
            <a:custGeom>
              <a:avLst/>
              <a:gdLst/>
              <a:ahLst/>
              <a:cxnLst/>
              <a:rect l="l" t="t" r="r" b="b"/>
              <a:pathLst>
                <a:path w="2060575" h="231775">
                  <a:moveTo>
                    <a:pt x="2014804" y="0"/>
                  </a:moveTo>
                  <a:lnTo>
                    <a:pt x="45377" y="0"/>
                  </a:lnTo>
                  <a:lnTo>
                    <a:pt x="27715" y="3566"/>
                  </a:lnTo>
                  <a:lnTo>
                    <a:pt x="13292" y="13292"/>
                  </a:lnTo>
                  <a:lnTo>
                    <a:pt x="3566" y="27715"/>
                  </a:lnTo>
                  <a:lnTo>
                    <a:pt x="0" y="45377"/>
                  </a:lnTo>
                  <a:lnTo>
                    <a:pt x="0" y="185966"/>
                  </a:lnTo>
                  <a:lnTo>
                    <a:pt x="3566" y="203627"/>
                  </a:lnTo>
                  <a:lnTo>
                    <a:pt x="13292" y="218051"/>
                  </a:lnTo>
                  <a:lnTo>
                    <a:pt x="27715" y="227776"/>
                  </a:lnTo>
                  <a:lnTo>
                    <a:pt x="45377" y="231343"/>
                  </a:lnTo>
                  <a:lnTo>
                    <a:pt x="2014804" y="231343"/>
                  </a:lnTo>
                  <a:lnTo>
                    <a:pt x="2032463" y="227776"/>
                  </a:lnTo>
                  <a:lnTo>
                    <a:pt x="2046882" y="218051"/>
                  </a:lnTo>
                  <a:lnTo>
                    <a:pt x="2056604" y="203627"/>
                  </a:lnTo>
                  <a:lnTo>
                    <a:pt x="2060168" y="185966"/>
                  </a:lnTo>
                  <a:lnTo>
                    <a:pt x="2060168" y="45377"/>
                  </a:lnTo>
                  <a:lnTo>
                    <a:pt x="2056604" y="27715"/>
                  </a:lnTo>
                  <a:lnTo>
                    <a:pt x="2046882" y="13292"/>
                  </a:lnTo>
                  <a:lnTo>
                    <a:pt x="2032463" y="3566"/>
                  </a:lnTo>
                  <a:lnTo>
                    <a:pt x="2014804" y="0"/>
                  </a:lnTo>
                  <a:close/>
                </a:path>
              </a:pathLst>
            </a:custGeom>
            <a:solidFill>
              <a:srgbClr val="00943D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2908274" y="1248872"/>
            <a:ext cx="1767839" cy="1511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Patient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with a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wound on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the lower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limb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60013" y="1638835"/>
            <a:ext cx="1440815" cy="993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RED FLAG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800" dirty="0">
              <a:latin typeface="Arial"/>
              <a:cs typeface="Arial"/>
            </a:endParaRPr>
          </a:p>
          <a:p>
            <a:pPr marL="263525" indent="-80645">
              <a:lnSpc>
                <a:spcPct val="100000"/>
              </a:lnSpc>
              <a:spcBef>
                <a:spcPts val="30"/>
              </a:spcBef>
              <a:buChar char="•"/>
              <a:tabLst>
                <a:tab pos="263525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Spreading</a:t>
            </a:r>
            <a:r>
              <a:rPr sz="800" spc="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infection</a:t>
            </a:r>
            <a:endParaRPr sz="800" dirty="0">
              <a:latin typeface="Arial"/>
              <a:cs typeface="Arial"/>
            </a:endParaRPr>
          </a:p>
          <a:p>
            <a:pPr marL="267335" indent="-77470">
              <a:lnSpc>
                <a:spcPct val="100000"/>
              </a:lnSpc>
              <a:spcBef>
                <a:spcPts val="30"/>
              </a:spcBef>
              <a:buChar char="•"/>
              <a:tabLst>
                <a:tab pos="267335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Red</a:t>
            </a:r>
            <a:r>
              <a:rPr sz="800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hot</a:t>
            </a:r>
            <a:r>
              <a:rPr sz="800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swollen</a:t>
            </a:r>
            <a:r>
              <a:rPr sz="800" spc="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leg</a:t>
            </a:r>
            <a:endParaRPr sz="800" dirty="0">
              <a:latin typeface="Arial"/>
              <a:cs typeface="Arial"/>
            </a:endParaRPr>
          </a:p>
          <a:p>
            <a:pPr marL="93345" indent="-80645">
              <a:lnSpc>
                <a:spcPct val="100000"/>
              </a:lnSpc>
              <a:spcBef>
                <a:spcPts val="25"/>
              </a:spcBef>
              <a:buChar char="•"/>
              <a:tabLst>
                <a:tab pos="93345" algn="l"/>
              </a:tabLst>
            </a:pP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Limb</a:t>
            </a:r>
            <a:r>
              <a:rPr sz="800" spc="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threatening</a:t>
            </a:r>
            <a:r>
              <a:rPr sz="800" spc="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ischaemia</a:t>
            </a:r>
            <a:endParaRPr sz="800" dirty="0">
              <a:latin typeface="Arial"/>
              <a:cs typeface="Arial"/>
            </a:endParaRPr>
          </a:p>
          <a:p>
            <a:pPr marL="356235" lvl="1" indent="-80010">
              <a:lnSpc>
                <a:spcPct val="100000"/>
              </a:lnSpc>
              <a:spcBef>
                <a:spcPts val="30"/>
              </a:spcBef>
              <a:buChar char="•"/>
              <a:tabLst>
                <a:tab pos="356235" algn="l"/>
              </a:tabLst>
            </a:pP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Suspected</a:t>
            </a:r>
            <a:r>
              <a:rPr sz="800" spc="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DVT</a:t>
            </a:r>
            <a:endParaRPr sz="800" dirty="0">
              <a:latin typeface="Arial"/>
              <a:cs typeface="Arial"/>
            </a:endParaRPr>
          </a:p>
          <a:p>
            <a:pPr marL="194945" indent="-80010">
              <a:lnSpc>
                <a:spcPct val="100000"/>
              </a:lnSpc>
              <a:spcBef>
                <a:spcPts val="30"/>
              </a:spcBef>
              <a:buChar char="•"/>
              <a:tabLst>
                <a:tab pos="194945" algn="l"/>
              </a:tabLst>
            </a:pP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Suspected</a:t>
            </a:r>
            <a:r>
              <a:rPr sz="800" spc="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skin</a:t>
            </a:r>
            <a:r>
              <a:rPr sz="800" spc="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cancer</a:t>
            </a:r>
            <a:endParaRPr sz="800" dirty="0">
              <a:latin typeface="Arial"/>
              <a:cs typeface="Arial"/>
            </a:endParaRPr>
          </a:p>
          <a:p>
            <a:pPr marR="4445" algn="ctr">
              <a:lnSpc>
                <a:spcPct val="100000"/>
              </a:lnSpc>
              <a:spcBef>
                <a:spcPts val="795"/>
              </a:spcBef>
            </a:pPr>
            <a:r>
              <a:rPr sz="750" spc="-25" dirty="0">
                <a:solidFill>
                  <a:srgbClr val="808285"/>
                </a:solidFill>
                <a:latin typeface="Arial"/>
                <a:cs typeface="Arial"/>
              </a:rPr>
              <a:t>NO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00920" y="4278207"/>
            <a:ext cx="1991360" cy="11712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75" marR="33020" algn="ctr">
              <a:lnSpc>
                <a:spcPct val="101400"/>
              </a:lnSpc>
              <a:spcBef>
                <a:spcPts val="95"/>
              </a:spcBef>
            </a:pPr>
            <a:r>
              <a:rPr lang="en-GB" sz="750" dirty="0">
                <a:solidFill>
                  <a:srgbClr val="FFFFFF"/>
                </a:solidFill>
                <a:latin typeface="Arial"/>
                <a:cs typeface="Arial"/>
              </a:rPr>
              <a:t>FULL patient and lower limb assessment M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UST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completed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750" dirty="0">
              <a:latin typeface="Arial"/>
              <a:cs typeface="Arial"/>
            </a:endParaRPr>
          </a:p>
          <a:p>
            <a:pPr marL="475615" indent="-80645">
              <a:lnSpc>
                <a:spcPct val="100000"/>
              </a:lnSpc>
              <a:spcBef>
                <a:spcPts val="480"/>
              </a:spcBef>
              <a:buChar char="•"/>
              <a:tabLst>
                <a:tab pos="475615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Patient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medical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history</a:t>
            </a:r>
            <a:endParaRPr sz="800" dirty="0">
              <a:latin typeface="Arial"/>
              <a:cs typeface="Arial"/>
            </a:endParaRPr>
          </a:p>
          <a:p>
            <a:pPr marL="573405" lvl="1" indent="-80645">
              <a:lnSpc>
                <a:spcPct val="100000"/>
              </a:lnSpc>
              <a:spcBef>
                <a:spcPts val="25"/>
              </a:spcBef>
              <a:buChar char="•"/>
              <a:tabLst>
                <a:tab pos="573405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Limb</a:t>
            </a:r>
            <a:r>
              <a:rPr sz="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800" dirty="0">
              <a:latin typeface="Arial"/>
              <a:cs typeface="Arial"/>
            </a:endParaRPr>
          </a:p>
          <a:p>
            <a:pPr marL="689610" lvl="2" indent="-80645">
              <a:lnSpc>
                <a:spcPct val="100000"/>
              </a:lnSpc>
              <a:spcBef>
                <a:spcPts val="30"/>
              </a:spcBef>
              <a:buChar char="•"/>
              <a:tabLst>
                <a:tab pos="689610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Ulcer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history</a:t>
            </a:r>
            <a:endParaRPr sz="800" dirty="0">
              <a:latin typeface="Arial"/>
              <a:cs typeface="Arial"/>
            </a:endParaRPr>
          </a:p>
          <a:p>
            <a:pPr marL="528320" indent="-80645">
              <a:spcBef>
                <a:spcPts val="30"/>
              </a:spcBef>
              <a:buChar char="•"/>
              <a:tabLst>
                <a:tab pos="528320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Wound</a:t>
            </a:r>
            <a:r>
              <a:rPr sz="8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 smtClean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r>
              <a:rPr lang="en-GB" sz="800" spc="-10" dirty="0" smtClean="0">
                <a:solidFill>
                  <a:srgbClr val="FFFFFF"/>
                </a:solidFill>
                <a:latin typeface="Arial"/>
                <a:cs typeface="Arial"/>
              </a:rPr>
              <a:t> using data set NWCSP)</a:t>
            </a:r>
            <a:endParaRPr sz="800" dirty="0">
              <a:latin typeface="Arial"/>
              <a:cs typeface="Arial"/>
            </a:endParaRPr>
          </a:p>
          <a:p>
            <a:pPr marL="182245" indent="-80645">
              <a:lnSpc>
                <a:spcPct val="100000"/>
              </a:lnSpc>
              <a:spcBef>
                <a:spcPts val="25"/>
              </a:spcBef>
              <a:buChar char="•"/>
              <a:tabLst>
                <a:tab pos="182245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ABPI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vascular assessment</a:t>
            </a:r>
            <a:endParaRPr sz="800" dirty="0">
              <a:latin typeface="Arial"/>
              <a:cs typeface="Arial"/>
            </a:endParaRPr>
          </a:p>
          <a:p>
            <a:pPr marL="230504" indent="-80645">
              <a:lnSpc>
                <a:spcPct val="100000"/>
              </a:lnSpc>
              <a:spcBef>
                <a:spcPts val="20"/>
              </a:spcBef>
              <a:buChar char="•"/>
              <a:tabLst>
                <a:tab pos="230504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Assess, manage and document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pain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52697" y="1414868"/>
            <a:ext cx="1394509" cy="1026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090" marR="5080" indent="-73025">
              <a:lnSpc>
                <a:spcPct val="102899"/>
              </a:lnSpc>
              <a:buFont typeface="Arial"/>
              <a:buChar char="•"/>
              <a:tabLst>
                <a:tab pos="85090" algn="l"/>
                <a:tab pos="92710" algn="l"/>
              </a:tabLst>
            </a:pPr>
            <a:r>
              <a:rPr lang="en-US" sz="800" dirty="0">
                <a:solidFill>
                  <a:schemeClr val="bg1"/>
                </a:solidFill>
              </a:rPr>
              <a:t>Treat suspected infection in line with NICE antimicrobial guidelines  </a:t>
            </a:r>
          </a:p>
          <a:p>
            <a:pPr marL="85090" marR="5080" indent="-73025">
              <a:lnSpc>
                <a:spcPct val="102899"/>
              </a:lnSpc>
              <a:buFont typeface="Arial"/>
              <a:buChar char="•"/>
              <a:tabLst>
                <a:tab pos="85090" algn="l"/>
                <a:tab pos="92710" algn="l"/>
              </a:tabLst>
            </a:pPr>
            <a:r>
              <a:rPr lang="en-US" sz="800" dirty="0">
                <a:solidFill>
                  <a:schemeClr val="bg1"/>
                </a:solidFill>
              </a:rPr>
              <a:t> Immediately escalate to relevant specialist </a:t>
            </a:r>
            <a:r>
              <a:rPr lang="en-US" sz="800" dirty="0" smtClean="0">
                <a:solidFill>
                  <a:schemeClr val="bg1"/>
                </a:solidFill>
              </a:rPr>
              <a:t>A&amp;E, vascular, dermatology, </a:t>
            </a:r>
            <a:r>
              <a:rPr lang="en-US" sz="800" dirty="0">
                <a:solidFill>
                  <a:schemeClr val="bg1"/>
                </a:solidFill>
              </a:rPr>
              <a:t>MDT foot health team, GP</a:t>
            </a:r>
          </a:p>
          <a:p>
            <a:pPr marL="12065" marR="5080">
              <a:lnSpc>
                <a:spcPct val="102899"/>
              </a:lnSpc>
              <a:tabLst>
                <a:tab pos="85090" algn="l"/>
                <a:tab pos="92710" algn="l"/>
              </a:tabLst>
            </a:pPr>
            <a:r>
              <a:rPr sz="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09214" y="3934386"/>
            <a:ext cx="1490345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" algn="ctr">
              <a:lnSpc>
                <a:spcPct val="100000"/>
              </a:lnSpc>
              <a:spcBef>
                <a:spcPts val="100"/>
              </a:spcBef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ABPI</a:t>
            </a:r>
            <a:r>
              <a:rPr sz="95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FFFFFF"/>
                </a:solidFill>
                <a:latin typeface="Arial"/>
                <a:cs typeface="Arial"/>
              </a:rPr>
              <a:t>&gt;1.3</a:t>
            </a:r>
            <a:endParaRPr sz="950" dirty="0">
              <a:latin typeface="Arial"/>
              <a:cs typeface="Arial"/>
            </a:endParaRPr>
          </a:p>
          <a:p>
            <a:pPr marL="103505" marR="66675" algn="ctr">
              <a:lnSpc>
                <a:spcPct val="102899"/>
              </a:lnSpc>
              <a:spcBef>
                <a:spcPts val="20"/>
              </a:spcBef>
            </a:pPr>
            <a:r>
              <a:rPr sz="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Consider</a:t>
            </a:r>
            <a:r>
              <a:rPr sz="8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calcification</a:t>
            </a:r>
            <a:r>
              <a:rPr sz="8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800" spc="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Assess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foot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pulses,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Doppler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waveform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toe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pressures.</a:t>
            </a:r>
            <a:endParaRPr sz="800" dirty="0">
              <a:latin typeface="Arial"/>
              <a:cs typeface="Arial"/>
            </a:endParaRPr>
          </a:p>
          <a:p>
            <a:pPr marL="38100" marR="30480" algn="ctr">
              <a:lnSpc>
                <a:spcPct val="102899"/>
              </a:lnSpc>
              <a:spcBef>
                <a:spcPts val="11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unsure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refer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Tissue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Viability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team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further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advice</a:t>
            </a:r>
            <a:endParaRPr sz="800" dirty="0">
              <a:latin typeface="Arial"/>
              <a:cs typeface="Arial"/>
            </a:endParaRPr>
          </a:p>
          <a:p>
            <a:pPr marL="28575" algn="ctr">
              <a:lnSpc>
                <a:spcPct val="100000"/>
              </a:lnSpc>
              <a:spcBef>
                <a:spcPts val="2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guidance.</a:t>
            </a:r>
            <a:endParaRPr sz="800" dirty="0">
              <a:latin typeface="Arial"/>
              <a:cs typeface="Arial"/>
            </a:endParaRPr>
          </a:p>
          <a:p>
            <a:pPr marL="175895" marR="173990" algn="ctr">
              <a:lnSpc>
                <a:spcPct val="102899"/>
              </a:lnSpc>
              <a:spcBef>
                <a:spcPts val="4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Continue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u="sng" spc="-15" baseline="694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&lt;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20mmHg compression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45498" y="4683525"/>
            <a:ext cx="1235075" cy="418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1140"/>
              </a:lnSpc>
              <a:spcBef>
                <a:spcPts val="100"/>
              </a:spcBef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ABPI</a:t>
            </a:r>
            <a:r>
              <a:rPr sz="95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50" spc="-20" dirty="0">
                <a:solidFill>
                  <a:srgbClr val="FFFFFF"/>
                </a:solidFill>
                <a:latin typeface="Arial"/>
                <a:cs typeface="Arial"/>
              </a:rPr>
              <a:t>&lt;0.5</a:t>
            </a:r>
            <a:endParaRPr sz="950" dirty="0">
              <a:latin typeface="Arial"/>
              <a:cs typeface="Arial"/>
            </a:endParaRPr>
          </a:p>
          <a:p>
            <a:pPr marL="12065" marR="5080" indent="-29209" algn="ctr">
              <a:lnSpc>
                <a:spcPts val="990"/>
              </a:lnSpc>
              <a:spcBef>
                <a:spcPts val="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Urgent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referral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 to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vascular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centre.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STOP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compression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71688" y="9800204"/>
            <a:ext cx="1818005" cy="527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algn="ctr">
              <a:lnSpc>
                <a:spcPct val="102899"/>
              </a:lnSpc>
              <a:spcBef>
                <a:spcPts val="9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When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oedema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limb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distortion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controlled,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change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European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Class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hosiery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kit</a:t>
            </a:r>
            <a:r>
              <a:rPr sz="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e.g.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ActiLymph</a:t>
            </a:r>
            <a:r>
              <a:rPr sz="675" baseline="30864" dirty="0">
                <a:solidFill>
                  <a:srgbClr val="FFFFFF"/>
                </a:solidFill>
                <a:latin typeface="Arial"/>
                <a:cs typeface="Arial"/>
              </a:rPr>
              <a:t>®</a:t>
            </a:r>
            <a:r>
              <a:rPr sz="675" spc="157" baseline="3086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continue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800" spc="10" dirty="0">
                <a:solidFill>
                  <a:srgbClr val="FFFFFF"/>
                </a:solidFill>
                <a:latin typeface="Arial"/>
                <a:cs typeface="Arial"/>
              </a:rPr>
              <a:t>compression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wrap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675" baseline="30864" dirty="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850478" y="7644774"/>
            <a:ext cx="1891664" cy="333375"/>
          </a:xfrm>
          <a:custGeom>
            <a:avLst/>
            <a:gdLst/>
            <a:ahLst/>
            <a:cxnLst/>
            <a:rect l="l" t="t" r="r" b="b"/>
            <a:pathLst>
              <a:path w="1891664" h="333375">
                <a:moveTo>
                  <a:pt x="1845919" y="0"/>
                </a:moveTo>
                <a:lnTo>
                  <a:pt x="45415" y="0"/>
                </a:lnTo>
                <a:lnTo>
                  <a:pt x="27737" y="3566"/>
                </a:lnTo>
                <a:lnTo>
                  <a:pt x="13301" y="13292"/>
                </a:lnTo>
                <a:lnTo>
                  <a:pt x="3568" y="27715"/>
                </a:lnTo>
                <a:lnTo>
                  <a:pt x="0" y="45377"/>
                </a:lnTo>
                <a:lnTo>
                  <a:pt x="0" y="287807"/>
                </a:lnTo>
                <a:lnTo>
                  <a:pt x="3568" y="305468"/>
                </a:lnTo>
                <a:lnTo>
                  <a:pt x="13301" y="319892"/>
                </a:lnTo>
                <a:lnTo>
                  <a:pt x="27737" y="329617"/>
                </a:lnTo>
                <a:lnTo>
                  <a:pt x="45415" y="333184"/>
                </a:lnTo>
                <a:lnTo>
                  <a:pt x="1845919" y="333184"/>
                </a:lnTo>
                <a:lnTo>
                  <a:pt x="1863597" y="329617"/>
                </a:lnTo>
                <a:lnTo>
                  <a:pt x="1878033" y="319892"/>
                </a:lnTo>
                <a:lnTo>
                  <a:pt x="1887765" y="305468"/>
                </a:lnTo>
                <a:lnTo>
                  <a:pt x="1891334" y="287807"/>
                </a:lnTo>
                <a:lnTo>
                  <a:pt x="1891334" y="45377"/>
                </a:lnTo>
                <a:lnTo>
                  <a:pt x="1887765" y="27715"/>
                </a:lnTo>
                <a:lnTo>
                  <a:pt x="1878033" y="13292"/>
                </a:lnTo>
                <a:lnTo>
                  <a:pt x="1863597" y="3566"/>
                </a:lnTo>
                <a:lnTo>
                  <a:pt x="1845919" y="0"/>
                </a:lnTo>
                <a:close/>
              </a:path>
            </a:pathLst>
          </a:custGeom>
          <a:solidFill>
            <a:srgbClr val="0094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45"/>
          <p:cNvSpPr txBox="1"/>
          <p:nvPr/>
        </p:nvSpPr>
        <p:spPr>
          <a:xfrm>
            <a:off x="2955131" y="7649718"/>
            <a:ext cx="1609725" cy="302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2890" marR="5080" indent="-250825">
              <a:lnSpc>
                <a:spcPct val="113300"/>
              </a:lnSpc>
              <a:spcBef>
                <a:spcPts val="9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there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large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amount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reducible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oedema </a:t>
            </a:r>
            <a:r>
              <a:rPr sz="800" spc="50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 limb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distortion?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107800" y="6780647"/>
            <a:ext cx="1368425" cy="357505"/>
          </a:xfrm>
          <a:custGeom>
            <a:avLst/>
            <a:gdLst/>
            <a:ahLst/>
            <a:cxnLst/>
            <a:rect l="l" t="t" r="r" b="b"/>
            <a:pathLst>
              <a:path w="1368425" h="357504">
                <a:moveTo>
                  <a:pt x="1322997" y="0"/>
                </a:moveTo>
                <a:lnTo>
                  <a:pt x="45377" y="0"/>
                </a:lnTo>
                <a:lnTo>
                  <a:pt x="27715" y="3566"/>
                </a:lnTo>
                <a:lnTo>
                  <a:pt x="13292" y="13292"/>
                </a:lnTo>
                <a:lnTo>
                  <a:pt x="3566" y="27715"/>
                </a:lnTo>
                <a:lnTo>
                  <a:pt x="0" y="45377"/>
                </a:lnTo>
                <a:lnTo>
                  <a:pt x="0" y="311861"/>
                </a:lnTo>
                <a:lnTo>
                  <a:pt x="3566" y="329527"/>
                </a:lnTo>
                <a:lnTo>
                  <a:pt x="13292" y="343950"/>
                </a:lnTo>
                <a:lnTo>
                  <a:pt x="27715" y="353673"/>
                </a:lnTo>
                <a:lnTo>
                  <a:pt x="45377" y="357238"/>
                </a:lnTo>
                <a:lnTo>
                  <a:pt x="1322997" y="357238"/>
                </a:lnTo>
                <a:lnTo>
                  <a:pt x="1340663" y="353673"/>
                </a:lnTo>
                <a:lnTo>
                  <a:pt x="1355086" y="343950"/>
                </a:lnTo>
                <a:lnTo>
                  <a:pt x="1364809" y="329527"/>
                </a:lnTo>
                <a:lnTo>
                  <a:pt x="1368374" y="311861"/>
                </a:lnTo>
                <a:lnTo>
                  <a:pt x="1368374" y="45377"/>
                </a:lnTo>
                <a:lnTo>
                  <a:pt x="1364809" y="27715"/>
                </a:lnTo>
                <a:lnTo>
                  <a:pt x="1355086" y="13292"/>
                </a:lnTo>
                <a:lnTo>
                  <a:pt x="1340663" y="3566"/>
                </a:lnTo>
                <a:lnTo>
                  <a:pt x="1322997" y="0"/>
                </a:lnTo>
                <a:close/>
              </a:path>
            </a:pathLst>
          </a:custGeom>
          <a:solidFill>
            <a:srgbClr val="0094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7" name="object 47"/>
          <p:cNvSpPr txBox="1"/>
          <p:nvPr/>
        </p:nvSpPr>
        <p:spPr>
          <a:xfrm>
            <a:off x="3195327" y="6811856"/>
            <a:ext cx="1134745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120" marR="5080" indent="-59055">
              <a:lnSpc>
                <a:spcPct val="102899"/>
              </a:lnSpc>
              <a:spcBef>
                <a:spcPts val="9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exudate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controlled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within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topical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dressing?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482796" y="3429973"/>
            <a:ext cx="43815" cy="0"/>
          </a:xfrm>
          <a:custGeom>
            <a:avLst/>
            <a:gdLst/>
            <a:ahLst/>
            <a:cxnLst/>
            <a:rect l="l" t="t" r="r" b="b"/>
            <a:pathLst>
              <a:path w="43815">
                <a:moveTo>
                  <a:pt x="43713" y="0"/>
                </a:moveTo>
                <a:lnTo>
                  <a:pt x="0" y="0"/>
                </a:lnTo>
              </a:path>
            </a:pathLst>
          </a:custGeom>
          <a:ln w="5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9" name="object 49"/>
          <p:cNvSpPr/>
          <p:nvPr/>
        </p:nvSpPr>
        <p:spPr>
          <a:xfrm>
            <a:off x="368306" y="1214336"/>
            <a:ext cx="189865" cy="3012440"/>
          </a:xfrm>
          <a:custGeom>
            <a:avLst/>
            <a:gdLst/>
            <a:ahLst/>
            <a:cxnLst/>
            <a:rect l="l" t="t" r="r" b="b"/>
            <a:pathLst>
              <a:path w="189865" h="3012440">
                <a:moveTo>
                  <a:pt x="144106" y="0"/>
                </a:moveTo>
                <a:lnTo>
                  <a:pt x="45377" y="0"/>
                </a:lnTo>
                <a:lnTo>
                  <a:pt x="27715" y="3611"/>
                </a:lnTo>
                <a:lnTo>
                  <a:pt x="13292" y="13461"/>
                </a:lnTo>
                <a:lnTo>
                  <a:pt x="3566" y="28074"/>
                </a:lnTo>
                <a:lnTo>
                  <a:pt x="0" y="45973"/>
                </a:lnTo>
                <a:lnTo>
                  <a:pt x="0" y="2966021"/>
                </a:lnTo>
                <a:lnTo>
                  <a:pt x="3566" y="2983915"/>
                </a:lnTo>
                <a:lnTo>
                  <a:pt x="13292" y="2998528"/>
                </a:lnTo>
                <a:lnTo>
                  <a:pt x="27715" y="3008382"/>
                </a:lnTo>
                <a:lnTo>
                  <a:pt x="45377" y="3011995"/>
                </a:lnTo>
                <a:lnTo>
                  <a:pt x="144106" y="3011995"/>
                </a:lnTo>
                <a:lnTo>
                  <a:pt x="161768" y="3008382"/>
                </a:lnTo>
                <a:lnTo>
                  <a:pt x="176191" y="2998528"/>
                </a:lnTo>
                <a:lnTo>
                  <a:pt x="185917" y="2983915"/>
                </a:lnTo>
                <a:lnTo>
                  <a:pt x="189484" y="2966021"/>
                </a:lnTo>
                <a:lnTo>
                  <a:pt x="189484" y="45973"/>
                </a:lnTo>
                <a:lnTo>
                  <a:pt x="185917" y="28074"/>
                </a:lnTo>
                <a:lnTo>
                  <a:pt x="176191" y="13461"/>
                </a:lnTo>
                <a:lnTo>
                  <a:pt x="161768" y="3611"/>
                </a:lnTo>
                <a:lnTo>
                  <a:pt x="144106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0" name="object 50"/>
          <p:cNvSpPr txBox="1"/>
          <p:nvPr/>
        </p:nvSpPr>
        <p:spPr>
          <a:xfrm>
            <a:off x="384401" y="1400003"/>
            <a:ext cx="123111" cy="1639396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00" dirty="0" smtClean="0">
                <a:solidFill>
                  <a:srgbClr val="FFFFFF"/>
                </a:solidFill>
                <a:latin typeface="Arial"/>
                <a:cs typeface="Arial"/>
              </a:rPr>
              <a:t>Immediate</a:t>
            </a:r>
            <a:r>
              <a:rPr lang="en-GB" sz="800" dirty="0" smtClean="0">
                <a:solidFill>
                  <a:srgbClr val="FFFFFF"/>
                </a:solidFill>
                <a:latin typeface="Arial"/>
                <a:cs typeface="Arial"/>
              </a:rPr>
              <a:t> &amp; necessary </a:t>
            </a:r>
            <a:r>
              <a:rPr sz="800" spc="114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Care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68310" y="4320316"/>
            <a:ext cx="189865" cy="1906905"/>
          </a:xfrm>
          <a:custGeom>
            <a:avLst/>
            <a:gdLst/>
            <a:ahLst/>
            <a:cxnLst/>
            <a:rect l="l" t="t" r="r" b="b"/>
            <a:pathLst>
              <a:path w="189865" h="1906904">
                <a:moveTo>
                  <a:pt x="138468" y="0"/>
                </a:moveTo>
                <a:lnTo>
                  <a:pt x="51015" y="0"/>
                </a:lnTo>
                <a:lnTo>
                  <a:pt x="31155" y="4329"/>
                </a:lnTo>
                <a:lnTo>
                  <a:pt x="14939" y="16136"/>
                </a:lnTo>
                <a:lnTo>
                  <a:pt x="4008" y="33652"/>
                </a:lnTo>
                <a:lnTo>
                  <a:pt x="0" y="55105"/>
                </a:lnTo>
                <a:lnTo>
                  <a:pt x="0" y="1851304"/>
                </a:lnTo>
                <a:lnTo>
                  <a:pt x="4008" y="1872751"/>
                </a:lnTo>
                <a:lnTo>
                  <a:pt x="14939" y="1890268"/>
                </a:lnTo>
                <a:lnTo>
                  <a:pt x="31155" y="1902078"/>
                </a:lnTo>
                <a:lnTo>
                  <a:pt x="51015" y="1906409"/>
                </a:lnTo>
                <a:lnTo>
                  <a:pt x="138468" y="1906409"/>
                </a:lnTo>
                <a:lnTo>
                  <a:pt x="158322" y="1902078"/>
                </a:lnTo>
                <a:lnTo>
                  <a:pt x="174539" y="1890268"/>
                </a:lnTo>
                <a:lnTo>
                  <a:pt x="185473" y="1872751"/>
                </a:lnTo>
                <a:lnTo>
                  <a:pt x="189483" y="1851304"/>
                </a:lnTo>
                <a:lnTo>
                  <a:pt x="189483" y="55105"/>
                </a:lnTo>
                <a:lnTo>
                  <a:pt x="185473" y="33652"/>
                </a:lnTo>
                <a:lnTo>
                  <a:pt x="174539" y="16136"/>
                </a:lnTo>
                <a:lnTo>
                  <a:pt x="158322" y="4329"/>
                </a:lnTo>
                <a:lnTo>
                  <a:pt x="138468" y="0"/>
                </a:lnTo>
                <a:close/>
              </a:path>
            </a:pathLst>
          </a:custGeom>
          <a:solidFill>
            <a:srgbClr val="6D6E7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2" name="object 52"/>
          <p:cNvSpPr txBox="1"/>
          <p:nvPr/>
        </p:nvSpPr>
        <p:spPr>
          <a:xfrm>
            <a:off x="384395" y="4740588"/>
            <a:ext cx="147955" cy="105473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Leg Ulcer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68301" y="6447905"/>
            <a:ext cx="189865" cy="3939540"/>
          </a:xfrm>
          <a:custGeom>
            <a:avLst/>
            <a:gdLst/>
            <a:ahLst/>
            <a:cxnLst/>
            <a:rect l="l" t="t" r="r" b="b"/>
            <a:pathLst>
              <a:path w="189865" h="3939540">
                <a:moveTo>
                  <a:pt x="136296" y="0"/>
                </a:moveTo>
                <a:lnTo>
                  <a:pt x="53200" y="0"/>
                </a:lnTo>
                <a:lnTo>
                  <a:pt x="32489" y="6052"/>
                </a:lnTo>
                <a:lnTo>
                  <a:pt x="15579" y="22556"/>
                </a:lnTo>
                <a:lnTo>
                  <a:pt x="4179" y="47036"/>
                </a:lnTo>
                <a:lnTo>
                  <a:pt x="0" y="77012"/>
                </a:lnTo>
                <a:lnTo>
                  <a:pt x="0" y="3862514"/>
                </a:lnTo>
                <a:lnTo>
                  <a:pt x="4179" y="3892491"/>
                </a:lnTo>
                <a:lnTo>
                  <a:pt x="15579" y="3916970"/>
                </a:lnTo>
                <a:lnTo>
                  <a:pt x="32489" y="3933475"/>
                </a:lnTo>
                <a:lnTo>
                  <a:pt x="53200" y="3939527"/>
                </a:lnTo>
                <a:lnTo>
                  <a:pt x="136296" y="3939527"/>
                </a:lnTo>
                <a:lnTo>
                  <a:pt x="156999" y="3933475"/>
                </a:lnTo>
                <a:lnTo>
                  <a:pt x="173905" y="3916970"/>
                </a:lnTo>
                <a:lnTo>
                  <a:pt x="185304" y="3892491"/>
                </a:lnTo>
                <a:lnTo>
                  <a:pt x="189483" y="3862514"/>
                </a:lnTo>
                <a:lnTo>
                  <a:pt x="189483" y="77012"/>
                </a:lnTo>
                <a:lnTo>
                  <a:pt x="185304" y="47036"/>
                </a:lnTo>
                <a:lnTo>
                  <a:pt x="173905" y="22556"/>
                </a:lnTo>
                <a:lnTo>
                  <a:pt x="156999" y="6052"/>
                </a:lnTo>
                <a:lnTo>
                  <a:pt x="136296" y="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4" name="object 54"/>
          <p:cNvSpPr txBox="1"/>
          <p:nvPr/>
        </p:nvSpPr>
        <p:spPr>
          <a:xfrm>
            <a:off x="424799" y="6884573"/>
            <a:ext cx="123111" cy="2594491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Ongoing</a:t>
            </a:r>
            <a:r>
              <a:rPr sz="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GB" sz="800" spc="-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lang="en-GB" sz="800" spc="-10" dirty="0">
                <a:solidFill>
                  <a:srgbClr val="FFFFFF"/>
                </a:solidFill>
                <a:latin typeface="Arial"/>
                <a:cs typeface="Arial"/>
              </a:rPr>
              <a:t>tment and prevention of recurrence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583752" y="5341471"/>
            <a:ext cx="1544320" cy="401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2899"/>
              </a:lnSpc>
              <a:spcBef>
                <a:spcPts val="9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Signs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venous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disease,</a:t>
            </a:r>
            <a:r>
              <a:rPr sz="800" spc="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oedema,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skin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staining,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ankle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flare,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eczema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varicose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veins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76383" y="6027574"/>
            <a:ext cx="1649364" cy="59375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8419" marR="50800" algn="ctr">
              <a:lnSpc>
                <a:spcPct val="100000"/>
              </a:lnSpc>
              <a:spcBef>
                <a:spcPts val="130"/>
              </a:spcBef>
            </a:pP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75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evidence</a:t>
            </a:r>
            <a:r>
              <a:rPr sz="75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75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significant</a:t>
            </a:r>
            <a:r>
              <a:rPr sz="75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10" dirty="0">
                <a:solidFill>
                  <a:srgbClr val="FFFFFF"/>
                </a:solidFill>
                <a:latin typeface="Arial"/>
                <a:cs typeface="Arial"/>
              </a:rPr>
              <a:t>arterial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 disease,</a:t>
            </a:r>
            <a:r>
              <a:rPr sz="75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safe</a:t>
            </a:r>
            <a:r>
              <a:rPr sz="75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75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compress</a:t>
            </a:r>
            <a:r>
              <a:rPr sz="75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5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endParaRPr sz="750" dirty="0">
              <a:latin typeface="Arial"/>
              <a:cs typeface="Arial"/>
            </a:endParaRPr>
          </a:p>
          <a:p>
            <a:pPr marL="12700" marR="5080" indent="-635" algn="ctr">
              <a:lnSpc>
                <a:spcPct val="100000"/>
              </a:lnSpc>
              <a:spcBef>
                <a:spcPts val="15"/>
              </a:spcBef>
            </a:pPr>
            <a:r>
              <a:rPr sz="750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Do</a:t>
            </a:r>
            <a:r>
              <a:rPr sz="750" u="sng" spc="1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750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not</a:t>
            </a:r>
            <a:r>
              <a:rPr sz="750" u="sng" spc="1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750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delay</a:t>
            </a:r>
            <a:r>
              <a:rPr sz="750" u="sng" spc="1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750" u="sng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compression</a:t>
            </a:r>
            <a:r>
              <a:rPr sz="7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10" dirty="0">
                <a:solidFill>
                  <a:srgbClr val="FFFFFF"/>
                </a:solidFill>
                <a:latin typeface="Arial"/>
                <a:cs typeface="Arial"/>
              </a:rPr>
              <a:t>refer</a:t>
            </a:r>
            <a:r>
              <a:rPr sz="750" spc="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 smtClean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lang="en-GB" sz="750" dirty="0" smtClean="0">
                <a:solidFill>
                  <a:srgbClr val="FFFFFF"/>
                </a:solidFill>
                <a:latin typeface="Arial"/>
                <a:cs typeface="Arial"/>
              </a:rPr>
              <a:t> vascular services for</a:t>
            </a:r>
            <a:r>
              <a:rPr sz="750" spc="5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consideration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7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venous</a:t>
            </a:r>
            <a:r>
              <a:rPr sz="7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intervention</a:t>
            </a:r>
            <a:r>
              <a:rPr sz="7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580836" y="6604928"/>
            <a:ext cx="1546217" cy="59375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11760" indent="-99060">
              <a:lnSpc>
                <a:spcPct val="100000"/>
              </a:lnSpc>
              <a:spcBef>
                <a:spcPts val="130"/>
              </a:spcBef>
              <a:buAutoNum type="arabicParenR"/>
              <a:tabLst>
                <a:tab pos="111760" algn="l"/>
              </a:tabLst>
            </a:pP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Patient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independently</a:t>
            </a:r>
            <a:r>
              <a:rPr sz="7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0" dirty="0">
                <a:solidFill>
                  <a:srgbClr val="FFFFFF"/>
                </a:solidFill>
                <a:latin typeface="Arial"/>
                <a:cs typeface="Arial"/>
              </a:rPr>
              <a:t>mobile</a:t>
            </a:r>
            <a:r>
              <a:rPr sz="7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750" dirty="0">
              <a:latin typeface="Arial"/>
              <a:cs typeface="Arial"/>
            </a:endParaRPr>
          </a:p>
          <a:p>
            <a:pPr marL="46990" marR="43180" indent="-22225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46990" algn="l"/>
                <a:tab pos="123825" algn="l"/>
              </a:tabLst>
            </a:pPr>
            <a:r>
              <a:rPr sz="750" spc="-10" dirty="0">
                <a:solidFill>
                  <a:srgbClr val="FFFFFF"/>
                </a:solidFill>
                <a:latin typeface="Arial"/>
                <a:cs typeface="Arial"/>
              </a:rPr>
              <a:t>	BMI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0" dirty="0">
                <a:solidFill>
                  <a:srgbClr val="FFFFFF"/>
                </a:solidFill>
                <a:latin typeface="Arial"/>
                <a:cs typeface="Arial"/>
              </a:rPr>
              <a:t>under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FFFFFF"/>
                </a:solidFill>
                <a:latin typeface="Arial"/>
                <a:cs typeface="Arial"/>
              </a:rPr>
              <a:t>&lt;35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GB" sz="750" spc="-2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46990" marR="43180" indent="-22225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46990" algn="l"/>
                <a:tab pos="123825" algn="l"/>
              </a:tabLst>
            </a:pPr>
            <a:r>
              <a:rPr lang="en-GB" sz="750" spc="-25" dirty="0" smtClean="0">
                <a:solidFill>
                  <a:srgbClr val="FFFFFF"/>
                </a:solidFill>
                <a:latin typeface="Arial"/>
                <a:cs typeface="Arial"/>
              </a:rPr>
              <a:t> If </a:t>
            </a:r>
            <a:r>
              <a:rPr sz="75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10" dirty="0">
                <a:solidFill>
                  <a:srgbClr val="FFFFFF"/>
                </a:solidFill>
                <a:latin typeface="Arial"/>
                <a:cs typeface="Arial"/>
              </a:rPr>
              <a:t>BMI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750" spc="-25" dirty="0" smtClean="0">
                <a:solidFill>
                  <a:srgbClr val="FFFFFF"/>
                </a:solidFill>
                <a:latin typeface="Arial"/>
                <a:cs typeface="Arial"/>
              </a:rPr>
              <a:t>&gt; </a:t>
            </a:r>
            <a:r>
              <a:rPr sz="750" spc="-25" dirty="0" smtClean="0">
                <a:solidFill>
                  <a:srgbClr val="FFFFFF"/>
                </a:solidFill>
                <a:latin typeface="Arial"/>
                <a:cs typeface="Arial"/>
              </a:rPr>
              <a:t>35</a:t>
            </a:r>
            <a:r>
              <a:rPr lang="en-GB" sz="75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 smtClean="0">
                <a:solidFill>
                  <a:srgbClr val="FFFFFF"/>
                </a:solidFill>
                <a:latin typeface="Arial"/>
                <a:cs typeface="Arial"/>
              </a:rPr>
              <a:t>give</a:t>
            </a:r>
            <a:r>
              <a:rPr sz="750" spc="-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0" dirty="0">
                <a:solidFill>
                  <a:srgbClr val="FFFFFF"/>
                </a:solidFill>
                <a:latin typeface="Arial"/>
                <a:cs typeface="Arial"/>
              </a:rPr>
              <a:t>weight</a:t>
            </a:r>
            <a:r>
              <a:rPr sz="7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0" dirty="0">
                <a:solidFill>
                  <a:srgbClr val="FFFFFF"/>
                </a:solidFill>
                <a:latin typeface="Arial"/>
                <a:cs typeface="Arial"/>
              </a:rPr>
              <a:t>loss</a:t>
            </a:r>
            <a:r>
              <a:rPr sz="7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advise</a:t>
            </a:r>
            <a:r>
              <a:rPr sz="7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7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>
                <a:solidFill>
                  <a:srgbClr val="FFFFFF"/>
                </a:solidFill>
                <a:latin typeface="Arial"/>
                <a:cs typeface="Arial"/>
              </a:rPr>
              <a:t>refer</a:t>
            </a:r>
            <a:r>
              <a:rPr sz="7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spc="-25" dirty="0" err="1" smtClean="0">
                <a:solidFill>
                  <a:srgbClr val="FFFFFF"/>
                </a:solidFill>
                <a:latin typeface="Arial"/>
                <a:cs typeface="Arial"/>
              </a:rPr>
              <a:t>fo</a:t>
            </a:r>
            <a:r>
              <a:rPr lang="en-GB" sz="750" spc="-25" dirty="0" smtClean="0">
                <a:solidFill>
                  <a:srgbClr val="FFFFFF"/>
                </a:solidFill>
                <a:latin typeface="Arial"/>
                <a:cs typeface="Arial"/>
              </a:rPr>
              <a:t>r consideration</a:t>
            </a:r>
            <a:endParaRPr sz="750" dirty="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20"/>
              </a:spcBef>
            </a:pPr>
            <a:endParaRPr sz="750" dirty="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577841" y="8785776"/>
            <a:ext cx="1576070" cy="134395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63500" marR="55880" indent="-1270" algn="ctr">
              <a:lnSpc>
                <a:spcPts val="930"/>
              </a:lnSpc>
              <a:spcBef>
                <a:spcPts val="180"/>
              </a:spcBef>
            </a:pPr>
            <a:endParaRPr lang="en-GB" sz="8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63500" marR="55880" indent="-1270" algn="ctr">
              <a:lnSpc>
                <a:spcPts val="930"/>
              </a:lnSpc>
              <a:spcBef>
                <a:spcPts val="180"/>
              </a:spcBef>
            </a:pPr>
            <a:r>
              <a:rPr sz="800" dirty="0" smtClean="0">
                <a:solidFill>
                  <a:srgbClr val="231F20"/>
                </a:solidFill>
                <a:latin typeface="Arial"/>
                <a:cs typeface="Arial"/>
              </a:rPr>
              <a:t>Once</a:t>
            </a:r>
            <a:r>
              <a:rPr sz="800" spc="75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leg</a:t>
            </a:r>
            <a:r>
              <a:rPr sz="8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ulceration</a:t>
            </a:r>
            <a:r>
              <a:rPr sz="8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8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healed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8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prevent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recurrence;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prescribe </a:t>
            </a:r>
            <a:r>
              <a:rPr lang="en-GB" sz="800" spc="-10" dirty="0">
                <a:solidFill>
                  <a:srgbClr val="231F20"/>
                </a:solidFill>
                <a:latin typeface="Arial"/>
                <a:cs typeface="Arial"/>
              </a:rPr>
              <a:t>Class 11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compression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hosiery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lang="en-GB" sz="800" spc="-15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63500" marR="55880" indent="-1270" algn="ctr">
              <a:lnSpc>
                <a:spcPts val="930"/>
              </a:lnSpc>
              <a:spcBef>
                <a:spcPts val="180"/>
              </a:spcBef>
            </a:pPr>
            <a:r>
              <a:rPr lang="en-GB" sz="800" spc="-10" dirty="0" smtClean="0">
                <a:solidFill>
                  <a:srgbClr val="231F20"/>
                </a:solidFill>
                <a:latin typeface="Arial"/>
                <a:cs typeface="Arial"/>
              </a:rPr>
              <a:t>Provide </a:t>
            </a:r>
            <a:r>
              <a:rPr lang="en-GB" sz="800" spc="-10" dirty="0">
                <a:solidFill>
                  <a:srgbClr val="231F20"/>
                </a:solidFill>
                <a:latin typeface="Arial"/>
                <a:cs typeface="Arial"/>
              </a:rPr>
              <a:t>patient information on skin care and ulcer prevention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ts val="885"/>
              </a:lnSpc>
            </a:pP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Ensure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patient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has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800" spc="-15" dirty="0">
                <a:solidFill>
                  <a:srgbClr val="231F20"/>
                </a:solidFill>
                <a:latin typeface="Arial"/>
                <a:cs typeface="Arial"/>
              </a:rPr>
              <a:t>Leg Ulcer </a:t>
            </a:r>
            <a:r>
              <a:rPr lang="en-GB" sz="800" spc="-15" dirty="0" smtClean="0">
                <a:solidFill>
                  <a:srgbClr val="231F20"/>
                </a:solidFill>
                <a:latin typeface="Arial"/>
                <a:cs typeface="Arial"/>
              </a:rPr>
              <a:t>passport</a:t>
            </a:r>
          </a:p>
          <a:p>
            <a:pPr algn="ctr">
              <a:lnSpc>
                <a:spcPts val="885"/>
              </a:lnSpc>
            </a:pPr>
            <a:endParaRPr lang="en-GB" sz="800" spc="-15" dirty="0">
              <a:solidFill>
                <a:srgbClr val="231F20"/>
              </a:solidFill>
              <a:latin typeface="Arial"/>
              <a:cs typeface="Arial"/>
            </a:endParaRPr>
          </a:p>
          <a:p>
            <a:pPr algn="ctr">
              <a:lnSpc>
                <a:spcPts val="885"/>
              </a:lnSpc>
            </a:pPr>
            <a:endParaRPr lang="en-GB" sz="800" spc="-15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algn="ctr">
              <a:lnSpc>
                <a:spcPts val="885"/>
              </a:lnSpc>
            </a:pPr>
            <a:endParaRPr sz="800" dirty="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90995" y="5341096"/>
            <a:ext cx="1511935" cy="824230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9"/>
              </a:spcBef>
            </a:pPr>
            <a:r>
              <a:rPr sz="950" dirty="0">
                <a:solidFill>
                  <a:srgbClr val="FFFFFF"/>
                </a:solidFill>
                <a:latin typeface="Arial"/>
                <a:cs typeface="Arial"/>
              </a:rPr>
              <a:t>ABPI</a:t>
            </a:r>
            <a:r>
              <a:rPr sz="950" spc="-20" dirty="0">
                <a:solidFill>
                  <a:srgbClr val="FFFFFF"/>
                </a:solidFill>
                <a:latin typeface="Arial"/>
                <a:cs typeface="Arial"/>
              </a:rPr>
              <a:t> 0.5-</a:t>
            </a:r>
            <a:r>
              <a:rPr sz="950" spc="-25" dirty="0">
                <a:solidFill>
                  <a:srgbClr val="FFFFFF"/>
                </a:solidFill>
                <a:latin typeface="Arial"/>
                <a:cs typeface="Arial"/>
              </a:rPr>
              <a:t>0.8</a:t>
            </a:r>
            <a:endParaRPr sz="950" dirty="0">
              <a:latin typeface="Arial"/>
              <a:cs typeface="Arial"/>
            </a:endParaRPr>
          </a:p>
          <a:p>
            <a:pPr marL="62230" marR="54610" algn="ctr">
              <a:lnSpc>
                <a:spcPct val="102899"/>
              </a:lnSpc>
              <a:spcBef>
                <a:spcPts val="9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Mixed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Disease.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Refer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Tissue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Viability</a:t>
            </a:r>
            <a:r>
              <a:rPr sz="8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Team.</a:t>
            </a:r>
            <a:endParaRPr sz="800" dirty="0">
              <a:latin typeface="Arial"/>
              <a:cs typeface="Arial"/>
            </a:endParaRPr>
          </a:p>
          <a:p>
            <a:pPr marL="37465" marR="30480" algn="ctr">
              <a:lnSpc>
                <a:spcPct val="102899"/>
              </a:lnSpc>
            </a:pP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Refer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Vascular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arterial signs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8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symptoms</a:t>
            </a:r>
            <a:r>
              <a:rPr sz="8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present.</a:t>
            </a:r>
            <a:endParaRPr sz="800" dirty="0">
              <a:latin typeface="Arial"/>
              <a:cs typeface="Arial"/>
            </a:endParaRPr>
          </a:p>
          <a:p>
            <a:pPr marL="28575" algn="ctr">
              <a:lnSpc>
                <a:spcPct val="100000"/>
              </a:lnSpc>
              <a:spcBef>
                <a:spcPts val="3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Continue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u="sng" spc="-15" baseline="694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&lt;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20mmHg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908274" y="6103334"/>
            <a:ext cx="1767839" cy="3849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2899"/>
              </a:lnSpc>
              <a:spcBef>
                <a:spcPts val="15"/>
              </a:spcBef>
            </a:pPr>
            <a:r>
              <a:rPr lang="en-GB" sz="800" dirty="0">
                <a:solidFill>
                  <a:srgbClr val="FFFFFF"/>
                </a:solidFill>
                <a:latin typeface="Arial"/>
                <a:cs typeface="Arial"/>
              </a:rPr>
              <a:t>Refer to vascular services to assess need for venous intervention as per NICE guidelines(2013)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21172" y="10465782"/>
            <a:ext cx="6762277" cy="14234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GB" sz="850" dirty="0">
                <a:solidFill>
                  <a:srgbClr val="231F20"/>
                </a:solidFill>
                <a:latin typeface="Arial"/>
                <a:cs typeface="Arial"/>
              </a:rPr>
              <a:t>Adapted from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©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Atkin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85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31F20"/>
                </a:solidFill>
                <a:latin typeface="Arial"/>
                <a:cs typeface="Arial"/>
              </a:rPr>
              <a:t>Tickle</a:t>
            </a:r>
            <a:r>
              <a:rPr sz="85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50" spc="-20" dirty="0" smtClean="0">
                <a:solidFill>
                  <a:srgbClr val="231F20"/>
                </a:solidFill>
                <a:latin typeface="Arial"/>
                <a:cs typeface="Arial"/>
              </a:rPr>
              <a:t>201</a:t>
            </a:r>
            <a:r>
              <a:rPr lang="en-GB" sz="850" spc="-20" dirty="0" smtClean="0">
                <a:solidFill>
                  <a:srgbClr val="231F20"/>
                </a:solidFill>
                <a:latin typeface="Arial"/>
                <a:cs typeface="Arial"/>
              </a:rPr>
              <a:t>9    National Wound Care Strategy Programme (NWCSP) 2020  </a:t>
            </a:r>
            <a:endParaRPr sz="850" dirty="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067053" y="7006685"/>
            <a:ext cx="1488722" cy="8638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6364" marR="118745" algn="ctr">
              <a:lnSpc>
                <a:spcPct val="101699"/>
              </a:lnSpc>
              <a:spcBef>
                <a:spcPts val="10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Remove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barriers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healing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from the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wound.</a:t>
            </a:r>
            <a:endParaRPr sz="800" dirty="0">
              <a:latin typeface="Arial"/>
              <a:cs typeface="Arial"/>
            </a:endParaRPr>
          </a:p>
          <a:p>
            <a:pPr marL="40005" marR="34925" indent="1905" algn="ctr">
              <a:lnSpc>
                <a:spcPct val="122200"/>
              </a:lnSpc>
              <a:spcBef>
                <a:spcPts val="9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2: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Manage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exudate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800" spc="5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superabsorbent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dressing.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8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3:</a:t>
            </a:r>
            <a:r>
              <a:rPr sz="8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800" spc="4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pply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Two</a:t>
            </a:r>
            <a:r>
              <a:rPr sz="675" baseline="30864" dirty="0">
                <a:solidFill>
                  <a:srgbClr val="FFFFFF"/>
                </a:solidFill>
                <a:latin typeface="Arial"/>
                <a:cs typeface="Arial"/>
              </a:rPr>
              <a:t>®</a:t>
            </a:r>
            <a:r>
              <a:rPr sz="675" spc="120" baseline="3086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800" spc="-10" dirty="0">
                <a:solidFill>
                  <a:srgbClr val="FFFFFF"/>
                </a:solidFill>
                <a:latin typeface="Arial"/>
                <a:cs typeface="Arial"/>
              </a:rPr>
              <a:t>as first line compression</a:t>
            </a:r>
          </a:p>
        </p:txBody>
      </p:sp>
      <p:grpSp>
        <p:nvGrpSpPr>
          <p:cNvPr id="64" name="object 64"/>
          <p:cNvGrpSpPr/>
          <p:nvPr/>
        </p:nvGrpSpPr>
        <p:grpSpPr>
          <a:xfrm>
            <a:off x="6315646" y="8504971"/>
            <a:ext cx="88900" cy="255270"/>
            <a:chOff x="6315646" y="8504971"/>
            <a:chExt cx="88900" cy="255270"/>
          </a:xfrm>
        </p:grpSpPr>
        <p:sp>
          <p:nvSpPr>
            <p:cNvPr id="65" name="object 65"/>
            <p:cNvSpPr/>
            <p:nvPr/>
          </p:nvSpPr>
          <p:spPr>
            <a:xfrm>
              <a:off x="6360001" y="8504971"/>
              <a:ext cx="0" cy="183515"/>
            </a:xfrm>
            <a:custGeom>
              <a:avLst/>
              <a:gdLst/>
              <a:ahLst/>
              <a:cxnLst/>
              <a:rect l="l" t="t" r="r" b="b"/>
              <a:pathLst>
                <a:path h="183515">
                  <a:moveTo>
                    <a:pt x="0" y="0"/>
                  </a:moveTo>
                  <a:lnTo>
                    <a:pt x="0" y="183375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6" name="object 66"/>
            <p:cNvSpPr/>
            <p:nvPr/>
          </p:nvSpPr>
          <p:spPr>
            <a:xfrm>
              <a:off x="6315646" y="8654710"/>
              <a:ext cx="88900" cy="105410"/>
            </a:xfrm>
            <a:custGeom>
              <a:avLst/>
              <a:gdLst/>
              <a:ahLst/>
              <a:cxnLst/>
              <a:rect l="l" t="t" r="r" b="b"/>
              <a:pathLst>
                <a:path w="88900" h="105409">
                  <a:moveTo>
                    <a:pt x="88709" y="0"/>
                  </a:moveTo>
                  <a:lnTo>
                    <a:pt x="44361" y="18846"/>
                  </a:lnTo>
                  <a:lnTo>
                    <a:pt x="0" y="0"/>
                  </a:lnTo>
                  <a:lnTo>
                    <a:pt x="44361" y="105143"/>
                  </a:lnTo>
                  <a:lnTo>
                    <a:pt x="88709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67" name="object 67"/>
          <p:cNvGrpSpPr/>
          <p:nvPr/>
        </p:nvGrpSpPr>
        <p:grpSpPr>
          <a:xfrm>
            <a:off x="5119496" y="7754244"/>
            <a:ext cx="422275" cy="88900"/>
            <a:chOff x="5119496" y="7754244"/>
            <a:chExt cx="422275" cy="88900"/>
          </a:xfrm>
        </p:grpSpPr>
        <p:sp>
          <p:nvSpPr>
            <p:cNvPr id="68" name="object 68"/>
            <p:cNvSpPr/>
            <p:nvPr/>
          </p:nvSpPr>
          <p:spPr>
            <a:xfrm>
              <a:off x="5119496" y="7798599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>
                  <a:moveTo>
                    <a:pt x="0" y="0"/>
                  </a:moveTo>
                  <a:lnTo>
                    <a:pt x="350324" y="0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9" name="object 69"/>
            <p:cNvSpPr/>
            <p:nvPr/>
          </p:nvSpPr>
          <p:spPr>
            <a:xfrm>
              <a:off x="5436184" y="7754244"/>
              <a:ext cx="105410" cy="88900"/>
            </a:xfrm>
            <a:custGeom>
              <a:avLst/>
              <a:gdLst/>
              <a:ahLst/>
              <a:cxnLst/>
              <a:rect l="l" t="t" r="r" b="b"/>
              <a:pathLst>
                <a:path w="105410" h="88900">
                  <a:moveTo>
                    <a:pt x="0" y="0"/>
                  </a:moveTo>
                  <a:lnTo>
                    <a:pt x="18846" y="44361"/>
                  </a:lnTo>
                  <a:lnTo>
                    <a:pt x="0" y="88709"/>
                  </a:lnTo>
                  <a:lnTo>
                    <a:pt x="105143" y="44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70" name="object 70"/>
          <p:cNvGrpSpPr/>
          <p:nvPr/>
        </p:nvGrpSpPr>
        <p:grpSpPr>
          <a:xfrm>
            <a:off x="2641403" y="6914910"/>
            <a:ext cx="175260" cy="88900"/>
            <a:chOff x="2641403" y="6914910"/>
            <a:chExt cx="175260" cy="88900"/>
          </a:xfrm>
        </p:grpSpPr>
        <p:sp>
          <p:nvSpPr>
            <p:cNvPr id="71" name="object 71"/>
            <p:cNvSpPr/>
            <p:nvPr/>
          </p:nvSpPr>
          <p:spPr>
            <a:xfrm>
              <a:off x="2712910" y="6959265"/>
              <a:ext cx="104139" cy="0"/>
            </a:xfrm>
            <a:custGeom>
              <a:avLst/>
              <a:gdLst/>
              <a:ahLst/>
              <a:cxnLst/>
              <a:rect l="l" t="t" r="r" b="b"/>
              <a:pathLst>
                <a:path w="104139">
                  <a:moveTo>
                    <a:pt x="0" y="0"/>
                  </a:moveTo>
                  <a:lnTo>
                    <a:pt x="103758" y="0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2" name="object 72"/>
            <p:cNvSpPr/>
            <p:nvPr/>
          </p:nvSpPr>
          <p:spPr>
            <a:xfrm>
              <a:off x="2641403" y="6914910"/>
              <a:ext cx="105410" cy="88900"/>
            </a:xfrm>
            <a:custGeom>
              <a:avLst/>
              <a:gdLst/>
              <a:ahLst/>
              <a:cxnLst/>
              <a:rect l="l" t="t" r="r" b="b"/>
              <a:pathLst>
                <a:path w="105410" h="88900">
                  <a:moveTo>
                    <a:pt x="105143" y="0"/>
                  </a:moveTo>
                  <a:lnTo>
                    <a:pt x="0" y="44348"/>
                  </a:lnTo>
                  <a:lnTo>
                    <a:pt x="105143" y="88709"/>
                  </a:lnTo>
                  <a:lnTo>
                    <a:pt x="86296" y="44348"/>
                  </a:lnTo>
                  <a:lnTo>
                    <a:pt x="105143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73" name="object 73"/>
          <p:cNvGrpSpPr/>
          <p:nvPr/>
        </p:nvGrpSpPr>
        <p:grpSpPr>
          <a:xfrm>
            <a:off x="3027845" y="6950692"/>
            <a:ext cx="878205" cy="1247775"/>
            <a:chOff x="3027845" y="6950692"/>
            <a:chExt cx="878205" cy="1247775"/>
          </a:xfrm>
        </p:grpSpPr>
        <p:sp>
          <p:nvSpPr>
            <p:cNvPr id="74" name="object 74"/>
            <p:cNvSpPr/>
            <p:nvPr/>
          </p:nvSpPr>
          <p:spPr>
            <a:xfrm>
              <a:off x="3637584" y="8064289"/>
              <a:ext cx="268605" cy="134620"/>
            </a:xfrm>
            <a:custGeom>
              <a:avLst/>
              <a:gdLst/>
              <a:ahLst/>
              <a:cxnLst/>
              <a:rect l="l" t="t" r="r" b="b"/>
              <a:pathLst>
                <a:path w="268604" h="134620">
                  <a:moveTo>
                    <a:pt x="0" y="0"/>
                  </a:moveTo>
                  <a:lnTo>
                    <a:pt x="0" y="130086"/>
                  </a:lnTo>
                  <a:lnTo>
                    <a:pt x="268033" y="134073"/>
                  </a:lnTo>
                  <a:lnTo>
                    <a:pt x="268033" y="3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5" name="object 75"/>
            <p:cNvSpPr/>
            <p:nvPr/>
          </p:nvSpPr>
          <p:spPr>
            <a:xfrm>
              <a:off x="3036417" y="6959265"/>
              <a:ext cx="71755" cy="0"/>
            </a:xfrm>
            <a:custGeom>
              <a:avLst/>
              <a:gdLst/>
              <a:ahLst/>
              <a:cxnLst/>
              <a:rect l="l" t="t" r="r" b="b"/>
              <a:pathLst>
                <a:path w="71755">
                  <a:moveTo>
                    <a:pt x="0" y="0"/>
                  </a:moveTo>
                  <a:lnTo>
                    <a:pt x="71386" y="0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76" name="object 76"/>
          <p:cNvGrpSpPr/>
          <p:nvPr/>
        </p:nvGrpSpPr>
        <p:grpSpPr>
          <a:xfrm>
            <a:off x="2342159" y="4576967"/>
            <a:ext cx="3211138" cy="1237486"/>
            <a:chOff x="2342159" y="4576967"/>
            <a:chExt cx="3211138" cy="1237486"/>
          </a:xfrm>
        </p:grpSpPr>
        <p:sp>
          <p:nvSpPr>
            <p:cNvPr id="77" name="object 77"/>
            <p:cNvSpPr/>
            <p:nvPr/>
          </p:nvSpPr>
          <p:spPr>
            <a:xfrm>
              <a:off x="4850706" y="4625647"/>
              <a:ext cx="617855" cy="589915"/>
            </a:xfrm>
            <a:custGeom>
              <a:avLst/>
              <a:gdLst/>
              <a:ahLst/>
              <a:cxnLst/>
              <a:rect l="l" t="t" r="r" b="b"/>
              <a:pathLst>
                <a:path w="617854" h="589914">
                  <a:moveTo>
                    <a:pt x="0" y="589813"/>
                  </a:moveTo>
                  <a:lnTo>
                    <a:pt x="235331" y="589813"/>
                  </a:lnTo>
                  <a:lnTo>
                    <a:pt x="235331" y="0"/>
                  </a:lnTo>
                  <a:lnTo>
                    <a:pt x="617804" y="0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8" name="object 78"/>
            <p:cNvSpPr/>
            <p:nvPr/>
          </p:nvSpPr>
          <p:spPr>
            <a:xfrm>
              <a:off x="5433917" y="4576967"/>
              <a:ext cx="119380" cy="97790"/>
            </a:xfrm>
            <a:custGeom>
              <a:avLst/>
              <a:gdLst/>
              <a:ahLst/>
              <a:cxnLst/>
              <a:rect l="l" t="t" r="r" b="b"/>
              <a:pathLst>
                <a:path w="119379" h="97789">
                  <a:moveTo>
                    <a:pt x="0" y="0"/>
                  </a:moveTo>
                  <a:lnTo>
                    <a:pt x="28270" y="48679"/>
                  </a:lnTo>
                  <a:lnTo>
                    <a:pt x="0" y="97370"/>
                  </a:lnTo>
                  <a:lnTo>
                    <a:pt x="119164" y="486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9" name="object 79"/>
            <p:cNvSpPr/>
            <p:nvPr/>
          </p:nvSpPr>
          <p:spPr>
            <a:xfrm>
              <a:off x="2413665" y="4878995"/>
              <a:ext cx="193675" cy="890905"/>
            </a:xfrm>
            <a:custGeom>
              <a:avLst/>
              <a:gdLst/>
              <a:ahLst/>
              <a:cxnLst/>
              <a:rect l="l" t="t" r="r" b="b"/>
              <a:pathLst>
                <a:path w="193675" h="890904">
                  <a:moveTo>
                    <a:pt x="0" y="0"/>
                  </a:moveTo>
                  <a:lnTo>
                    <a:pt x="193509" y="0"/>
                  </a:lnTo>
                  <a:lnTo>
                    <a:pt x="191439" y="890473"/>
                  </a:lnTo>
                  <a:lnTo>
                    <a:pt x="4330" y="890473"/>
                  </a:lnTo>
                </a:path>
              </a:pathLst>
            </a:custGeom>
            <a:ln w="17106">
              <a:solidFill>
                <a:srgbClr val="808285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0" name="object 80"/>
            <p:cNvSpPr/>
            <p:nvPr/>
          </p:nvSpPr>
          <p:spPr>
            <a:xfrm>
              <a:off x="2342159" y="4834648"/>
              <a:ext cx="109855" cy="979805"/>
            </a:xfrm>
            <a:custGeom>
              <a:avLst/>
              <a:gdLst/>
              <a:ahLst/>
              <a:cxnLst/>
              <a:rect l="l" t="t" r="r" b="b"/>
              <a:pathLst>
                <a:path w="109855" h="979804">
                  <a:moveTo>
                    <a:pt x="105143" y="0"/>
                  </a:moveTo>
                  <a:lnTo>
                    <a:pt x="0" y="44361"/>
                  </a:lnTo>
                  <a:lnTo>
                    <a:pt x="105143" y="88709"/>
                  </a:lnTo>
                  <a:lnTo>
                    <a:pt x="86296" y="44361"/>
                  </a:lnTo>
                  <a:lnTo>
                    <a:pt x="105143" y="0"/>
                  </a:lnTo>
                  <a:close/>
                </a:path>
                <a:path w="109855" h="979804">
                  <a:moveTo>
                    <a:pt x="109461" y="890473"/>
                  </a:moveTo>
                  <a:lnTo>
                    <a:pt x="4318" y="934821"/>
                  </a:lnTo>
                  <a:lnTo>
                    <a:pt x="109461" y="979182"/>
                  </a:lnTo>
                  <a:lnTo>
                    <a:pt x="90614" y="934821"/>
                  </a:lnTo>
                  <a:lnTo>
                    <a:pt x="109461" y="890473"/>
                  </a:lnTo>
                  <a:close/>
                </a:path>
              </a:pathLst>
            </a:custGeom>
            <a:solidFill>
              <a:srgbClr val="808285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1" name="object 81"/>
          <p:cNvSpPr/>
          <p:nvPr/>
        </p:nvSpPr>
        <p:spPr>
          <a:xfrm>
            <a:off x="2065172" y="2020812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336" y="0"/>
                </a:lnTo>
              </a:path>
            </a:pathLst>
          </a:custGeom>
          <a:ln w="17106">
            <a:solidFill>
              <a:srgbClr val="8082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2" name="object 82"/>
          <p:cNvSpPr txBox="1"/>
          <p:nvPr/>
        </p:nvSpPr>
        <p:spPr>
          <a:xfrm>
            <a:off x="4849087" y="1942710"/>
            <a:ext cx="20447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25" dirty="0">
                <a:solidFill>
                  <a:srgbClr val="808285"/>
                </a:solidFill>
                <a:latin typeface="Arial"/>
                <a:cs typeface="Arial"/>
              </a:rPr>
              <a:t>YES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668662" y="8059508"/>
            <a:ext cx="20447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25" dirty="0">
                <a:solidFill>
                  <a:srgbClr val="808285"/>
                </a:solidFill>
                <a:latin typeface="Arial"/>
                <a:cs typeface="Arial"/>
              </a:rPr>
              <a:t>YES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3637584" y="7300886"/>
            <a:ext cx="268605" cy="114935"/>
          </a:xfrm>
          <a:custGeom>
            <a:avLst/>
            <a:gdLst/>
            <a:ahLst/>
            <a:cxnLst/>
            <a:rect l="l" t="t" r="r" b="b"/>
            <a:pathLst>
              <a:path w="268604" h="114934">
                <a:moveTo>
                  <a:pt x="268033" y="0"/>
                </a:moveTo>
                <a:lnTo>
                  <a:pt x="0" y="0"/>
                </a:lnTo>
                <a:lnTo>
                  <a:pt x="0" y="114693"/>
                </a:lnTo>
                <a:lnTo>
                  <a:pt x="268033" y="114693"/>
                </a:lnTo>
                <a:lnTo>
                  <a:pt x="2680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5" name="object 85"/>
          <p:cNvSpPr txBox="1"/>
          <p:nvPr/>
        </p:nvSpPr>
        <p:spPr>
          <a:xfrm>
            <a:off x="3668662" y="7283767"/>
            <a:ext cx="20447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25" dirty="0">
                <a:solidFill>
                  <a:srgbClr val="808285"/>
                </a:solidFill>
                <a:latin typeface="Arial"/>
                <a:cs typeface="Arial"/>
              </a:rPr>
              <a:t>YES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2855624" y="8384814"/>
            <a:ext cx="1886585" cy="1225550"/>
          </a:xfrm>
          <a:custGeom>
            <a:avLst/>
            <a:gdLst/>
            <a:ahLst/>
            <a:cxnLst/>
            <a:rect l="l" t="t" r="r" b="b"/>
            <a:pathLst>
              <a:path w="1886585" h="1225550">
                <a:moveTo>
                  <a:pt x="1825828" y="0"/>
                </a:moveTo>
                <a:lnTo>
                  <a:pt x="60363" y="0"/>
                </a:lnTo>
                <a:lnTo>
                  <a:pt x="36867" y="3372"/>
                </a:lnTo>
                <a:lnTo>
                  <a:pt x="17679" y="12569"/>
                </a:lnTo>
                <a:lnTo>
                  <a:pt x="4743" y="26210"/>
                </a:lnTo>
                <a:lnTo>
                  <a:pt x="0" y="42913"/>
                </a:lnTo>
                <a:lnTo>
                  <a:pt x="0" y="1182344"/>
                </a:lnTo>
                <a:lnTo>
                  <a:pt x="4743" y="1199045"/>
                </a:lnTo>
                <a:lnTo>
                  <a:pt x="17679" y="1212681"/>
                </a:lnTo>
                <a:lnTo>
                  <a:pt x="36867" y="1221874"/>
                </a:lnTo>
                <a:lnTo>
                  <a:pt x="60363" y="1225245"/>
                </a:lnTo>
                <a:lnTo>
                  <a:pt x="1825828" y="1225245"/>
                </a:lnTo>
                <a:lnTo>
                  <a:pt x="1849324" y="1221874"/>
                </a:lnTo>
                <a:lnTo>
                  <a:pt x="1868511" y="1212681"/>
                </a:lnTo>
                <a:lnTo>
                  <a:pt x="1881447" y="1199045"/>
                </a:lnTo>
                <a:lnTo>
                  <a:pt x="1886191" y="1182344"/>
                </a:lnTo>
                <a:lnTo>
                  <a:pt x="1886191" y="42913"/>
                </a:lnTo>
                <a:lnTo>
                  <a:pt x="1881447" y="26210"/>
                </a:lnTo>
                <a:lnTo>
                  <a:pt x="1868511" y="12569"/>
                </a:lnTo>
                <a:lnTo>
                  <a:pt x="1849324" y="3372"/>
                </a:lnTo>
                <a:lnTo>
                  <a:pt x="1825828" y="0"/>
                </a:lnTo>
                <a:close/>
              </a:path>
            </a:pathLst>
          </a:custGeom>
          <a:solidFill>
            <a:srgbClr val="0073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7" name="object 87"/>
          <p:cNvSpPr txBox="1"/>
          <p:nvPr/>
        </p:nvSpPr>
        <p:spPr>
          <a:xfrm>
            <a:off x="2975216" y="8426384"/>
            <a:ext cx="1651635" cy="11406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" marR="52069" algn="ctr">
              <a:lnSpc>
                <a:spcPct val="112300"/>
              </a:lnSpc>
              <a:spcBef>
                <a:spcPts val="9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Remove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barriers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healing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8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wound</a:t>
            </a:r>
            <a:r>
              <a:rPr sz="800" spc="-1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lang="en-GB" sz="800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59055" marR="52069" algn="ctr">
              <a:lnSpc>
                <a:spcPct val="112300"/>
              </a:lnSpc>
              <a:spcBef>
                <a:spcPts val="95"/>
              </a:spcBef>
            </a:pPr>
            <a:r>
              <a:rPr lang="en-GB" sz="800" spc="-10" dirty="0" smtClean="0">
                <a:solidFill>
                  <a:srgbClr val="FFFFFF"/>
                </a:solidFill>
                <a:latin typeface="Arial"/>
                <a:cs typeface="Arial"/>
              </a:rPr>
              <a:t>Step 2. </a:t>
            </a:r>
            <a:r>
              <a:rPr lang="en-GB" sz="800" spc="-10" dirty="0" err="1" smtClean="0">
                <a:solidFill>
                  <a:srgbClr val="FFFFFF"/>
                </a:solidFill>
                <a:latin typeface="Arial"/>
                <a:cs typeface="Arial"/>
              </a:rPr>
              <a:t>Urgo</a:t>
            </a:r>
            <a:r>
              <a:rPr lang="en-GB" sz="800" spc="-10" dirty="0" smtClean="0">
                <a:solidFill>
                  <a:srgbClr val="FFFFFF"/>
                </a:solidFill>
                <a:latin typeface="Arial"/>
                <a:cs typeface="Arial"/>
              </a:rPr>
              <a:t> start plus as primary dressing (NICE 2023)</a:t>
            </a:r>
            <a:endParaRPr sz="800" dirty="0">
              <a:latin typeface="Arial"/>
              <a:cs typeface="Arial"/>
            </a:endParaRPr>
          </a:p>
          <a:p>
            <a:pPr marL="38100" marR="30480" algn="ctr">
              <a:lnSpc>
                <a:spcPct val="112300"/>
              </a:lnSpc>
              <a:spcBef>
                <a:spcPts val="9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800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80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800" dirty="0" smtClean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800" spc="4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u="sng" dirty="0">
                <a:solidFill>
                  <a:srgbClr val="FFFFFF"/>
                </a:solidFill>
                <a:latin typeface="Arial"/>
                <a:cs typeface="Arial"/>
              </a:rPr>
              <a:t>Apply</a:t>
            </a:r>
            <a:r>
              <a:rPr sz="800" u="sng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800" u="sng" spc="40" dirty="0" smtClean="0">
                <a:solidFill>
                  <a:srgbClr val="FFFFFF"/>
                </a:solidFill>
                <a:latin typeface="Arial"/>
                <a:cs typeface="Arial"/>
              </a:rPr>
              <a:t>Urgo K2 </a:t>
            </a:r>
            <a:r>
              <a:rPr lang="en-GB" sz="800" spc="40" dirty="0" smtClean="0">
                <a:solidFill>
                  <a:srgbClr val="FFFFFF"/>
                </a:solidFill>
                <a:latin typeface="Arial"/>
                <a:cs typeface="Arial"/>
              </a:rPr>
              <a:t>compression</a:t>
            </a:r>
            <a:r>
              <a:rPr sz="8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800" spc="-2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severe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limb </a:t>
            </a:r>
            <a:r>
              <a:rPr sz="800" dirty="0" smtClean="0">
                <a:solidFill>
                  <a:srgbClr val="FFFFFF"/>
                </a:solidFill>
                <a:latin typeface="Arial"/>
                <a:cs typeface="Arial"/>
              </a:rPr>
              <a:t>distortion</a:t>
            </a:r>
            <a:r>
              <a:rPr lang="en-GB" sz="800" dirty="0" smtClean="0">
                <a:solidFill>
                  <a:srgbClr val="FFFFFF"/>
                </a:solidFill>
                <a:latin typeface="Arial"/>
                <a:cs typeface="Arial"/>
              </a:rPr>
              <a:t> or oedema persists</a:t>
            </a:r>
            <a:r>
              <a:rPr sz="8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800" spc="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contact</a:t>
            </a:r>
            <a:r>
              <a:rPr sz="8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Tissue</a:t>
            </a:r>
            <a:r>
              <a:rPr sz="8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 smtClean="0">
                <a:solidFill>
                  <a:srgbClr val="FFFFFF"/>
                </a:solidFill>
                <a:latin typeface="Arial"/>
                <a:cs typeface="Arial"/>
              </a:rPr>
              <a:t>Viability</a:t>
            </a:r>
            <a:r>
              <a:rPr lang="en-GB" sz="800" spc="-25" smtClean="0">
                <a:solidFill>
                  <a:srgbClr val="FFFFFF"/>
                </a:solidFill>
                <a:latin typeface="Arial"/>
                <a:cs typeface="Arial"/>
              </a:rPr>
              <a:t> Service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843683" y="6884573"/>
            <a:ext cx="16510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25" dirty="0">
                <a:solidFill>
                  <a:srgbClr val="808285"/>
                </a:solidFill>
                <a:latin typeface="Arial"/>
                <a:cs typeface="Arial"/>
              </a:rPr>
              <a:t>NO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4681011" y="7725339"/>
            <a:ext cx="436245" cy="1511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70"/>
              </a:spcBef>
              <a:tabLst>
                <a:tab pos="218440" algn="l"/>
              </a:tabLst>
            </a:pPr>
            <a:r>
              <a:rPr sz="1200" u="heavy" baseline="34722" dirty="0">
                <a:solidFill>
                  <a:srgbClr val="FFFFFF"/>
                </a:solidFill>
                <a:uFill>
                  <a:solidFill>
                    <a:srgbClr val="808285"/>
                  </a:solidFill>
                </a:uFill>
                <a:latin typeface="Arial"/>
                <a:cs typeface="Arial"/>
              </a:rPr>
              <a:t>	</a:t>
            </a:r>
            <a:r>
              <a:rPr sz="1200" baseline="34722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808285"/>
                </a:solidFill>
                <a:latin typeface="Arial"/>
                <a:cs typeface="Arial"/>
              </a:rPr>
              <a:t>NO</a:t>
            </a:r>
            <a:endParaRPr sz="750" dirty="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15764" y="2810688"/>
            <a:ext cx="6279515" cy="90024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601470">
              <a:lnSpc>
                <a:spcPct val="100000"/>
              </a:lnSpc>
              <a:spcBef>
                <a:spcPts val="120"/>
              </a:spcBef>
            </a:pP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Within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hours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presenting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wound,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commence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 smtClean="0">
                <a:solidFill>
                  <a:srgbClr val="FFFFFF"/>
                </a:solidFill>
                <a:latin typeface="Arial"/>
                <a:cs typeface="Arial"/>
              </a:rPr>
              <a:t>following</a:t>
            </a:r>
            <a:endParaRPr lang="en-GB" sz="800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772920" indent="-17145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sz="800" dirty="0" smtClean="0">
                <a:solidFill>
                  <a:srgbClr val="FFFFFF"/>
                </a:solidFill>
                <a:latin typeface="Arial"/>
                <a:cs typeface="Arial"/>
              </a:rPr>
              <a:t>Wound</a:t>
            </a:r>
            <a:r>
              <a:rPr lang="en-GB" sz="800" dirty="0">
                <a:solidFill>
                  <a:srgbClr val="FFFFFF"/>
                </a:solidFill>
                <a:latin typeface="Arial"/>
                <a:cs typeface="Arial"/>
              </a:rPr>
              <a:t>, peri-wound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skin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cleansing</a:t>
            </a:r>
            <a:r>
              <a:rPr lang="en-GB"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800" dirty="0">
                <a:solidFill>
                  <a:schemeClr val="bg1"/>
                </a:solidFill>
              </a:rPr>
              <a:t>and emollient</a:t>
            </a:r>
            <a:r>
              <a:rPr lang="en-GB" sz="800" spc="-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sz="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118745" indent="-80645">
              <a:lnSpc>
                <a:spcPts val="955"/>
              </a:lnSpc>
              <a:buChar char="•"/>
              <a:tabLst>
                <a:tab pos="118745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Simple</a:t>
            </a:r>
            <a:r>
              <a:rPr sz="800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low</a:t>
            </a:r>
            <a:r>
              <a:rPr sz="800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adherent</a:t>
            </a:r>
            <a:r>
              <a:rPr sz="800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dressing</a:t>
            </a:r>
            <a:r>
              <a:rPr sz="800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800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sufficient</a:t>
            </a:r>
            <a:r>
              <a:rPr sz="800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absorbency</a:t>
            </a:r>
            <a:r>
              <a:rPr sz="800" spc="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5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(SEE</a:t>
            </a:r>
            <a:r>
              <a:rPr sz="650" b="1" u="sng" spc="1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LOCAL</a:t>
            </a:r>
            <a:r>
              <a:rPr sz="650" b="1" u="sng" spc="1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FORMULARY</a:t>
            </a:r>
            <a:r>
              <a:rPr sz="650" b="1" u="sng" spc="1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FOR</a:t>
            </a:r>
            <a:r>
              <a:rPr sz="650" b="1" u="sng" spc="1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65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DRESSINGS)</a:t>
            </a:r>
            <a:r>
              <a:rPr sz="650" b="1" spc="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650" b="1" spc="165" dirty="0">
                <a:solidFill>
                  <a:srgbClr val="FFFFFF"/>
                </a:solidFill>
                <a:latin typeface="Arial"/>
                <a:cs typeface="Arial"/>
              </a:rPr>
              <a:t>(INSERT LINK)</a:t>
            </a:r>
            <a:endParaRPr sz="550" dirty="0">
              <a:latin typeface="Arial"/>
              <a:cs typeface="Arial"/>
            </a:endParaRPr>
          </a:p>
          <a:p>
            <a:pPr marL="2292985" lvl="1" indent="-78740">
              <a:lnSpc>
                <a:spcPct val="100000"/>
              </a:lnSpc>
              <a:spcBef>
                <a:spcPts val="60"/>
              </a:spcBef>
              <a:buChar char="•"/>
              <a:tabLst>
                <a:tab pos="2292985" algn="l"/>
              </a:tabLst>
            </a:pP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Advise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patient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reasons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compression</a:t>
            </a:r>
            <a:endParaRPr sz="800" dirty="0">
              <a:latin typeface="Arial"/>
              <a:cs typeface="Arial"/>
            </a:endParaRPr>
          </a:p>
          <a:p>
            <a:pPr marL="379730" indent="-80645" algn="ctr">
              <a:lnSpc>
                <a:spcPct val="100000"/>
              </a:lnSpc>
              <a:spcBef>
                <a:spcPts val="30"/>
              </a:spcBef>
              <a:buChar char="•"/>
              <a:tabLst>
                <a:tab pos="379730" algn="l"/>
              </a:tabLst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Apply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800" spc="-10" dirty="0">
                <a:solidFill>
                  <a:srgbClr val="FFFFFF"/>
                </a:solidFill>
                <a:latin typeface="Arial"/>
                <a:cs typeface="Arial"/>
              </a:rPr>
              <a:t>mild graduated compression </a:t>
            </a:r>
            <a:r>
              <a:rPr sz="975" baseline="8547" dirty="0">
                <a:solidFill>
                  <a:srgbClr val="FFFFFF"/>
                </a:solidFill>
                <a:latin typeface="Arial"/>
                <a:cs typeface="Arial"/>
              </a:rPr>
              <a:t>&lt;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20mmHg if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no signs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arterial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 smtClean="0">
                <a:solidFill>
                  <a:srgbClr val="FFFFFF"/>
                </a:solidFill>
                <a:latin typeface="Arial"/>
                <a:cs typeface="Arial"/>
              </a:rPr>
              <a:t>insufficiency</a:t>
            </a:r>
            <a:r>
              <a:rPr lang="en-GB" sz="800" spc="-10" dirty="0" smtClean="0">
                <a:solidFill>
                  <a:srgbClr val="FFFFFF"/>
                </a:solidFill>
                <a:latin typeface="Arial"/>
                <a:cs typeface="Arial"/>
              </a:rPr>
              <a:t> (history of arterial disease, poor perfusion, intermittent claudication,pain</a:t>
            </a:r>
            <a:r>
              <a:rPr sz="8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800" dirty="0" smtClean="0">
                <a:solidFill>
                  <a:srgbClr val="FFFFFF"/>
                </a:solidFill>
                <a:latin typeface="Arial"/>
                <a:cs typeface="Arial"/>
              </a:rPr>
              <a:t>present</a:t>
            </a:r>
            <a:r>
              <a:rPr lang="en-GB" sz="80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800" spc="-5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(e.</a:t>
            </a:r>
            <a:r>
              <a:rPr lang="en-GB" sz="800" spc="-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 Class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sz="800" spc="-10" dirty="0" smtClean="0">
                <a:solidFill>
                  <a:srgbClr val="FFFFFF"/>
                </a:solidFill>
                <a:latin typeface="Arial"/>
                <a:cs typeface="Arial"/>
              </a:rPr>
              <a:t>hosiery</a:t>
            </a:r>
            <a:r>
              <a:rPr lang="en-GB" sz="800" spc="-10" dirty="0" smtClean="0">
                <a:solidFill>
                  <a:srgbClr val="FFFFFF"/>
                </a:solidFill>
                <a:latin typeface="Arial"/>
                <a:cs typeface="Arial"/>
              </a:rPr>
              <a:t> : </a:t>
            </a:r>
            <a:r>
              <a:rPr lang="en-GB" sz="800" spc="-10" dirty="0" err="1" smtClean="0">
                <a:solidFill>
                  <a:srgbClr val="FFFFFF"/>
                </a:solidFill>
                <a:latin typeface="Arial"/>
                <a:cs typeface="Arial"/>
              </a:rPr>
              <a:t>Altiform</a:t>
            </a:r>
            <a:r>
              <a:rPr lang="en-GB" sz="800" spc="-10" dirty="0" smtClean="0">
                <a:solidFill>
                  <a:srgbClr val="FFFFFF"/>
                </a:solidFill>
                <a:latin typeface="Arial"/>
                <a:cs typeface="Arial"/>
              </a:rPr>
              <a:t> class 1. 14mmHg – 17mmHg</a:t>
            </a:r>
            <a:r>
              <a:rPr sz="800" spc="-10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800" dirty="0">
              <a:latin typeface="Arial"/>
              <a:cs typeface="Arial"/>
            </a:endParaRPr>
          </a:p>
          <a:p>
            <a:pPr marL="2061845" lvl="2" indent="-78740">
              <a:lnSpc>
                <a:spcPct val="100000"/>
              </a:lnSpc>
              <a:spcBef>
                <a:spcPts val="5"/>
              </a:spcBef>
              <a:buChar char="•"/>
              <a:tabLst>
                <a:tab pos="2061845" algn="l"/>
              </a:tabLst>
            </a:pP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Assess</a:t>
            </a:r>
            <a:r>
              <a:rPr lang="en-GB" sz="800" spc="-20" dirty="0">
                <a:solidFill>
                  <a:srgbClr val="FFFFFF"/>
                </a:solidFill>
                <a:latin typeface="Arial"/>
                <a:cs typeface="Arial"/>
              </a:rPr>
              <a:t> and document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using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lower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limb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template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800" spc="-10" dirty="0">
                <a:solidFill>
                  <a:srgbClr val="FFFFFF"/>
                </a:solidFill>
                <a:latin typeface="Arial"/>
                <a:cs typeface="Arial"/>
              </a:rPr>
              <a:t> EMIS 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701708" y="7259857"/>
            <a:ext cx="1345565" cy="12398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075" marR="54610" indent="-29845" algn="just">
              <a:lnSpc>
                <a:spcPct val="112300"/>
              </a:lnSpc>
              <a:spcBef>
                <a:spcPts val="9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1: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Remove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barriers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healing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from the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wound.</a:t>
            </a:r>
            <a:endParaRPr sz="800" dirty="0">
              <a:latin typeface="Arial"/>
              <a:cs typeface="Arial"/>
            </a:endParaRPr>
          </a:p>
          <a:p>
            <a:pPr marL="114300" marR="86995" indent="-22860" algn="just">
              <a:lnSpc>
                <a:spcPct val="102899"/>
              </a:lnSpc>
              <a:spcBef>
                <a:spcPts val="245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800" dirty="0" smtClean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800" spc="-3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55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oedema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apply 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British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Standard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30" dirty="0">
                <a:solidFill>
                  <a:srgbClr val="FFFFFF"/>
                </a:solidFill>
                <a:latin typeface="Arial"/>
                <a:cs typeface="Arial"/>
              </a:rPr>
              <a:t>Leg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 Ulcer </a:t>
            </a:r>
            <a:r>
              <a:rPr sz="800" spc="-40" dirty="0">
                <a:solidFill>
                  <a:srgbClr val="FFFFFF"/>
                </a:solidFill>
                <a:latin typeface="Arial"/>
                <a:cs typeface="Arial"/>
              </a:rPr>
              <a:t>Hosiery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 Kit</a:t>
            </a:r>
            <a:r>
              <a:rPr sz="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800" dirty="0">
              <a:latin typeface="Arial"/>
              <a:cs typeface="Arial"/>
            </a:endParaRPr>
          </a:p>
          <a:p>
            <a:pPr marL="38100" marR="30480" indent="-635" algn="ctr">
              <a:lnSpc>
                <a:spcPct val="102899"/>
              </a:lnSpc>
              <a:spcBef>
                <a:spcPts val="250"/>
              </a:spcBef>
            </a:pP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Step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3: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oedema</a:t>
            </a:r>
            <a:r>
              <a:rPr sz="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present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apply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European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FFFFFF"/>
                </a:solidFill>
                <a:latin typeface="Arial"/>
                <a:cs typeface="Arial"/>
              </a:rPr>
              <a:t>Class </a:t>
            </a:r>
            <a:r>
              <a:rPr sz="800" spc="-10" dirty="0">
                <a:solidFill>
                  <a:srgbClr val="FFFFFF"/>
                </a:solidFill>
                <a:latin typeface="Arial"/>
                <a:cs typeface="Arial"/>
              </a:rPr>
              <a:t>Hosiery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FFFFFF"/>
                </a:solidFill>
                <a:latin typeface="Arial"/>
                <a:cs typeface="Arial"/>
              </a:rPr>
              <a:t>Kit e.g.</a:t>
            </a:r>
            <a:r>
              <a:rPr sz="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800" spc="-5" dirty="0" err="1" smtClean="0">
                <a:solidFill>
                  <a:srgbClr val="FFFFFF"/>
                </a:solidFill>
                <a:latin typeface="Arial"/>
                <a:cs typeface="Arial"/>
              </a:rPr>
              <a:t>Medi</a:t>
            </a:r>
            <a:r>
              <a:rPr lang="en-GB" sz="800" spc="-5" dirty="0" smtClean="0">
                <a:solidFill>
                  <a:srgbClr val="FFFFFF"/>
                </a:solidFill>
                <a:latin typeface="Arial"/>
                <a:cs typeface="Arial"/>
              </a:rPr>
              <a:t> or </a:t>
            </a:r>
            <a:r>
              <a:rPr sz="800" spc="-10" dirty="0" err="1" smtClean="0">
                <a:solidFill>
                  <a:srgbClr val="FFFFFF"/>
                </a:solidFill>
                <a:latin typeface="Arial"/>
                <a:cs typeface="Arial"/>
              </a:rPr>
              <a:t>ActiLymph</a:t>
            </a:r>
            <a:r>
              <a:rPr sz="675" spc="-15" baseline="30864" dirty="0" smtClean="0">
                <a:solidFill>
                  <a:srgbClr val="FFFFFF"/>
                </a:solidFill>
                <a:latin typeface="Arial"/>
                <a:cs typeface="Arial"/>
              </a:rPr>
              <a:t>®</a:t>
            </a:r>
            <a:r>
              <a:rPr sz="800" spc="-1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lang="en-GB" sz="800" spc="-10" dirty="0" smtClean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779447" y="8386304"/>
            <a:ext cx="658495" cy="356870"/>
          </a:xfrm>
          <a:custGeom>
            <a:avLst/>
            <a:gdLst/>
            <a:ahLst/>
            <a:cxnLst/>
            <a:rect l="l" t="t" r="r" b="b"/>
            <a:pathLst>
              <a:path w="658494" h="356870">
                <a:moveTo>
                  <a:pt x="599821" y="0"/>
                </a:moveTo>
                <a:lnTo>
                  <a:pt x="58305" y="0"/>
                </a:lnTo>
                <a:lnTo>
                  <a:pt x="35608" y="4580"/>
                </a:lnTo>
                <a:lnTo>
                  <a:pt x="17075" y="17073"/>
                </a:lnTo>
                <a:lnTo>
                  <a:pt x="4581" y="35602"/>
                </a:lnTo>
                <a:lnTo>
                  <a:pt x="0" y="58293"/>
                </a:lnTo>
                <a:lnTo>
                  <a:pt x="0" y="298424"/>
                </a:lnTo>
                <a:lnTo>
                  <a:pt x="4581" y="321114"/>
                </a:lnTo>
                <a:lnTo>
                  <a:pt x="17075" y="339644"/>
                </a:lnTo>
                <a:lnTo>
                  <a:pt x="35608" y="352136"/>
                </a:lnTo>
                <a:lnTo>
                  <a:pt x="58305" y="356717"/>
                </a:lnTo>
                <a:lnTo>
                  <a:pt x="599821" y="356717"/>
                </a:lnTo>
                <a:lnTo>
                  <a:pt x="622511" y="352136"/>
                </a:lnTo>
                <a:lnTo>
                  <a:pt x="641040" y="339644"/>
                </a:lnTo>
                <a:lnTo>
                  <a:pt x="653533" y="321114"/>
                </a:lnTo>
                <a:lnTo>
                  <a:pt x="658113" y="298424"/>
                </a:lnTo>
                <a:lnTo>
                  <a:pt x="658113" y="58293"/>
                </a:lnTo>
                <a:lnTo>
                  <a:pt x="653533" y="35602"/>
                </a:lnTo>
                <a:lnTo>
                  <a:pt x="641040" y="17073"/>
                </a:lnTo>
                <a:lnTo>
                  <a:pt x="622511" y="4580"/>
                </a:lnTo>
                <a:lnTo>
                  <a:pt x="599821" y="0"/>
                </a:lnTo>
                <a:close/>
              </a:path>
            </a:pathLst>
          </a:custGeom>
          <a:solidFill>
            <a:srgbClr val="0073C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3" name="object 93"/>
          <p:cNvSpPr txBox="1"/>
          <p:nvPr/>
        </p:nvSpPr>
        <p:spPr>
          <a:xfrm>
            <a:off x="851526" y="8419386"/>
            <a:ext cx="508634" cy="1511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40" dirty="0">
                <a:solidFill>
                  <a:srgbClr val="FFFFFF"/>
                </a:solidFill>
                <a:latin typeface="Arial"/>
                <a:cs typeface="Arial"/>
              </a:rPr>
              <a:t>*Re-</a:t>
            </a: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assess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947840" y="8544876"/>
            <a:ext cx="316230" cy="1511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25" dirty="0">
                <a:solidFill>
                  <a:srgbClr val="FFFFFF"/>
                </a:solidFill>
                <a:latin typeface="Arial"/>
                <a:cs typeface="Arial"/>
              </a:rPr>
              <a:t>weekly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867922" y="9188234"/>
            <a:ext cx="1490632" cy="11777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655" marR="25400" algn="ctr">
              <a:lnSpc>
                <a:spcPct val="102899"/>
              </a:lnSpc>
              <a:spcBef>
                <a:spcPts val="95"/>
              </a:spcBef>
            </a:pPr>
            <a:r>
              <a:rPr lang="en-GB" sz="800" dirty="0">
                <a:solidFill>
                  <a:srgbClr val="231F20"/>
                </a:solidFill>
                <a:latin typeface="Arial"/>
                <a:cs typeface="Arial"/>
              </a:rPr>
              <a:t>Re-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Assessment</a:t>
            </a:r>
            <a:r>
              <a:rPr sz="8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lang="en-GB" sz="800" spc="7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33655" marR="25400" algn="ctr">
              <a:lnSpc>
                <a:spcPct val="102899"/>
              </a:lnSpc>
              <a:spcBef>
                <a:spcPts val="95"/>
              </a:spcBef>
            </a:pP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After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four weeks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treatment</a:t>
            </a:r>
            <a:r>
              <a:rPr sz="800" spc="5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40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there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no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reduction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ulcer </a:t>
            </a:r>
            <a:r>
              <a:rPr sz="800" spc="-40" dirty="0">
                <a:solidFill>
                  <a:srgbClr val="231F20"/>
                </a:solidFill>
                <a:latin typeface="Arial"/>
                <a:cs typeface="Arial"/>
              </a:rPr>
              <a:t>size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limb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volume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refer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endParaRPr sz="800" dirty="0">
              <a:latin typeface="Arial"/>
              <a:cs typeface="Arial"/>
            </a:endParaRPr>
          </a:p>
          <a:p>
            <a:pPr marL="12700" marR="5080" algn="ctr">
              <a:lnSpc>
                <a:spcPct val="102899"/>
              </a:lnSpc>
            </a:pPr>
            <a:r>
              <a:rPr sz="800" spc="-40" dirty="0">
                <a:solidFill>
                  <a:srgbClr val="231F20"/>
                </a:solidFill>
                <a:latin typeface="Arial"/>
                <a:cs typeface="Arial"/>
              </a:rPr>
              <a:t>vascular</a:t>
            </a:r>
            <a:r>
              <a:rPr sz="8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tissue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40" dirty="0">
                <a:solidFill>
                  <a:srgbClr val="231F20"/>
                </a:solidFill>
                <a:latin typeface="Arial"/>
                <a:cs typeface="Arial"/>
              </a:rPr>
              <a:t>viability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service for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review.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45" dirty="0">
                <a:solidFill>
                  <a:srgbClr val="231F20"/>
                </a:solidFill>
                <a:latin typeface="Arial"/>
                <a:cs typeface="Arial"/>
              </a:rPr>
              <a:t>If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the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wound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 does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not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40" dirty="0">
                <a:solidFill>
                  <a:srgbClr val="231F20"/>
                </a:solidFill>
                <a:latin typeface="Arial"/>
                <a:cs typeface="Arial"/>
              </a:rPr>
              <a:t>heal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12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weeks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refer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to</a:t>
            </a:r>
            <a:r>
              <a:rPr sz="800" spc="5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40" dirty="0">
                <a:solidFill>
                  <a:srgbClr val="231F20"/>
                </a:solidFill>
                <a:latin typeface="Arial"/>
                <a:cs typeface="Arial"/>
              </a:rPr>
              <a:t>vascular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50" dirty="0">
                <a:solidFill>
                  <a:srgbClr val="231F20"/>
                </a:solidFill>
                <a:latin typeface="Arial"/>
                <a:cs typeface="Arial"/>
              </a:rPr>
              <a:t>/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tissue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 viability</a:t>
            </a:r>
            <a:endParaRPr sz="8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800" spc="-35" dirty="0">
                <a:solidFill>
                  <a:srgbClr val="231F20"/>
                </a:solidFill>
                <a:latin typeface="Arial"/>
                <a:cs typeface="Arial"/>
              </a:rPr>
              <a:t>service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review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98" name="object 98"/>
          <p:cNvSpPr txBox="1">
            <a:spLocks noGrp="1"/>
          </p:cNvSpPr>
          <p:nvPr>
            <p:ph type="title"/>
          </p:nvPr>
        </p:nvSpPr>
        <p:spPr>
          <a:xfrm>
            <a:off x="355612" y="166146"/>
            <a:ext cx="3879838" cy="384721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2500"/>
              </a:lnSpc>
              <a:spcBef>
                <a:spcPts val="500"/>
              </a:spcBef>
            </a:pPr>
            <a:r>
              <a:rPr dirty="0"/>
              <a:t>Lower</a:t>
            </a:r>
            <a:r>
              <a:rPr spc="-80" dirty="0"/>
              <a:t> </a:t>
            </a:r>
            <a:r>
              <a:rPr spc="-20" dirty="0"/>
              <a:t>Limb </a:t>
            </a:r>
            <a:r>
              <a:rPr dirty="0"/>
              <a:t>Wound</a:t>
            </a:r>
            <a:r>
              <a:rPr spc="-50" dirty="0"/>
              <a:t> </a:t>
            </a:r>
            <a:r>
              <a:rPr spc="-10" dirty="0"/>
              <a:t>Pathway</a:t>
            </a:r>
          </a:p>
        </p:txBody>
      </p:sp>
      <p:pic>
        <p:nvPicPr>
          <p:cNvPr id="1026" name="Picture 2" descr="New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557" y="205263"/>
            <a:ext cx="2402834" cy="543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658</Words>
  <Application>Microsoft Office PowerPoint</Application>
  <PresentationFormat>Custom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Lower Limb Wound Pathway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M3089 V1.1_L&amp;R_Lower Limb_Branded Leg ulcer pathway_2022_Bradford</dc:title>
  <dc:creator>Dowsett Caroline - Nurse Consultant</dc:creator>
  <cp:lastModifiedBy>Taylor Carole</cp:lastModifiedBy>
  <cp:revision>14</cp:revision>
  <dcterms:created xsi:type="dcterms:W3CDTF">2023-07-12T09:02:55Z</dcterms:created>
  <dcterms:modified xsi:type="dcterms:W3CDTF">2023-09-19T08:34:55Z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2022-11-02T00:00:00Z</vt:filetime>
  </property>
  <property fmtid="{D5CDD505-2E9C-101B-9397-08002B2CF9AE}" pid="3" name="Creator">
    <vt:lpwstr>Adobe Illustrator CC (Macintosh)</vt:lpwstr>
  </property>
  <property fmtid="{D5CDD505-2E9C-101B-9397-08002B2CF9AE}" pid="4" name="LastSaved">
    <vt:filetime>2023-07-12T00:00:00Z</vt:filetime>
  </property>
  <property fmtid="{D5CDD505-2E9C-101B-9397-08002B2CF9AE}" pid="5" name="Producer">
    <vt:lpwstr>Adobe PDF library 11.00</vt:lpwstr>
  </property>
</Properties>
</file>